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1pPr>
    <a:lvl2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2pPr>
    <a:lvl3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3pPr>
    <a:lvl4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4pPr>
    <a:lvl5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5pPr>
    <a:lvl6pPr marL="0" marR="0" indent="22860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6pPr>
    <a:lvl7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7pPr>
    <a:lvl8pPr marL="0" marR="0" indent="32004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8pPr>
    <a:lvl9pPr marL="0" marR="0" indent="36576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ヒラギノ角ゴ ProN W3"/>
      </a:defRPr>
    </a:lvl1pPr>
    <a:lvl2pPr indent="228600" defTabSz="457200" latinLnBrk="0">
      <a:lnSpc>
        <a:spcPct val="117999"/>
      </a:lnSpc>
      <a:defRPr sz="2200">
        <a:latin typeface="+mn-lt"/>
        <a:ea typeface="+mn-ea"/>
        <a:cs typeface="+mn-cs"/>
        <a:sym typeface="ヒラギノ角ゴ ProN W3"/>
      </a:defRPr>
    </a:lvl2pPr>
    <a:lvl3pPr indent="457200" defTabSz="457200" latinLnBrk="0">
      <a:lnSpc>
        <a:spcPct val="117999"/>
      </a:lnSpc>
      <a:defRPr sz="2200">
        <a:latin typeface="+mn-lt"/>
        <a:ea typeface="+mn-ea"/>
        <a:cs typeface="+mn-cs"/>
        <a:sym typeface="ヒラギノ角ゴ ProN W3"/>
      </a:defRPr>
    </a:lvl3pPr>
    <a:lvl4pPr indent="685800" defTabSz="457200" latinLnBrk="0">
      <a:lnSpc>
        <a:spcPct val="117999"/>
      </a:lnSpc>
      <a:defRPr sz="2200">
        <a:latin typeface="+mn-lt"/>
        <a:ea typeface="+mn-ea"/>
        <a:cs typeface="+mn-cs"/>
        <a:sym typeface="ヒラギノ角ゴ ProN W3"/>
      </a:defRPr>
    </a:lvl4pPr>
    <a:lvl5pPr indent="914400" defTabSz="457200" latinLnBrk="0">
      <a:lnSpc>
        <a:spcPct val="117999"/>
      </a:lnSpc>
      <a:defRPr sz="2200">
        <a:latin typeface="+mn-lt"/>
        <a:ea typeface="+mn-ea"/>
        <a:cs typeface="+mn-cs"/>
        <a:sym typeface="ヒラギノ角ゴ ProN W3"/>
      </a:defRPr>
    </a:lvl5pPr>
    <a:lvl6pPr indent="1143000" defTabSz="457200" latinLnBrk="0">
      <a:lnSpc>
        <a:spcPct val="117999"/>
      </a:lnSpc>
      <a:defRPr sz="2200">
        <a:latin typeface="+mn-lt"/>
        <a:ea typeface="+mn-ea"/>
        <a:cs typeface="+mn-cs"/>
        <a:sym typeface="ヒラギノ角ゴ ProN W3"/>
      </a:defRPr>
    </a:lvl6pPr>
    <a:lvl7pPr indent="1371600" defTabSz="457200" latinLnBrk="0">
      <a:lnSpc>
        <a:spcPct val="117999"/>
      </a:lnSpc>
      <a:defRPr sz="2200">
        <a:latin typeface="+mn-lt"/>
        <a:ea typeface="+mn-ea"/>
        <a:cs typeface="+mn-cs"/>
        <a:sym typeface="ヒラギノ角ゴ ProN W3"/>
      </a:defRPr>
    </a:lvl7pPr>
    <a:lvl8pPr indent="1600200" defTabSz="457200" latinLnBrk="0">
      <a:lnSpc>
        <a:spcPct val="117999"/>
      </a:lnSpc>
      <a:defRPr sz="2200">
        <a:latin typeface="+mn-lt"/>
        <a:ea typeface="+mn-ea"/>
        <a:cs typeface="+mn-cs"/>
        <a:sym typeface="ヒラギノ角ゴ ProN W3"/>
      </a:defRPr>
    </a:lvl8pPr>
    <a:lvl9pPr indent="1828800" defTabSz="457200" latinLnBrk="0">
      <a:lnSpc>
        <a:spcPct val="117999"/>
      </a:lnSpc>
      <a:defRPr sz="2200">
        <a:latin typeface="+mn-lt"/>
        <a:ea typeface="+mn-ea"/>
        <a:cs typeface="+mn-cs"/>
        <a:sym typeface="ヒラギノ角ゴ ProN W3"/>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タイトル">
    <p:spTree>
      <p:nvGrpSpPr>
        <p:cNvPr id="1" name=""/>
        <p:cNvGrpSpPr/>
        <p:nvPr/>
      </p:nvGrpSpPr>
      <p:grpSpPr>
        <a:xfrm>
          <a:off x="0" y="0"/>
          <a:ext cx="0" cy="0"/>
          <a:chOff x="0" y="0"/>
          <a:chExt cx="0" cy="0"/>
        </a:xfrm>
      </p:grpSpPr>
      <p:sp>
        <p:nvSpPr>
          <p:cNvPr id="11" name="タイトルテキスト"/>
          <p:cNvSpPr txBox="1"/>
          <p:nvPr>
            <p:ph type="title"/>
          </p:nvPr>
        </p:nvSpPr>
        <p:spPr>
          <a:xfrm>
            <a:off x="1270000" y="1638300"/>
            <a:ext cx="10464800" cy="3302000"/>
          </a:xfrm>
          <a:prstGeom prst="rect">
            <a:avLst/>
          </a:prstGeom>
        </p:spPr>
        <p:txBody>
          <a:bodyPr anchor="b"/>
          <a:lstStyle/>
          <a:p>
            <a:pPr/>
            <a:r>
              <a:t>タイトルテキスト</a:t>
            </a:r>
          </a:p>
        </p:txBody>
      </p:sp>
      <p:sp>
        <p:nvSpPr>
          <p:cNvPr id="12" name="本文レベル1…"/>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13" name="スライド番号"/>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引用">
    <p:spTree>
      <p:nvGrpSpPr>
        <p:cNvPr id="1" name=""/>
        <p:cNvGrpSpPr/>
        <p:nvPr/>
      </p:nvGrpSpPr>
      <p:grpSpPr>
        <a:xfrm>
          <a:off x="0" y="0"/>
          <a:ext cx="0" cy="0"/>
          <a:chOff x="0" y="0"/>
          <a:chExt cx="0" cy="0"/>
        </a:xfrm>
      </p:grpSpPr>
      <p:sp>
        <p:nvSpPr>
          <p:cNvPr id="93" name="–Johnny Appleseed"/>
          <p:cNvSpPr txBox="1"/>
          <p:nvPr>
            <p:ph type="body" sz="quarter" idx="21"/>
          </p:nvPr>
        </p:nvSpPr>
        <p:spPr>
          <a:xfrm>
            <a:off x="1270000" y="6362700"/>
            <a:ext cx="10464800" cy="4572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ここに引用を入力してください。”"/>
          <p:cNvSpPr txBox="1"/>
          <p:nvPr>
            <p:ph type="body" sz="quarter" idx="22"/>
          </p:nvPr>
        </p:nvSpPr>
        <p:spPr>
          <a:xfrm>
            <a:off x="1270000" y="4267200"/>
            <a:ext cx="10464800" cy="609600"/>
          </a:xfrm>
          <a:prstGeom prst="rect">
            <a:avLst/>
          </a:prstGeom>
        </p:spPr>
        <p:txBody>
          <a:bodyPr>
            <a:spAutoFit/>
          </a:bodyPr>
          <a:lstStyle>
            <a:lvl1pPr marL="0" indent="0" algn="ctr">
              <a:spcBef>
                <a:spcPts val="0"/>
              </a:spcBef>
              <a:buSzTx/>
              <a:buNone/>
              <a:defRPr sz="3400"/>
            </a:lvl1pPr>
          </a:lstStyle>
          <a:p>
            <a:pPr/>
            <a:r>
              <a:t>“ここに引用を入力してください。”</a:t>
            </a:r>
          </a:p>
        </p:txBody>
      </p:sp>
      <p:sp>
        <p:nvSpPr>
          <p:cNvPr id="95"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写真">
    <p:spTree>
      <p:nvGrpSpPr>
        <p:cNvPr id="1" name=""/>
        <p:cNvGrpSpPr/>
        <p:nvPr/>
      </p:nvGrpSpPr>
      <p:grpSpPr>
        <a:xfrm>
          <a:off x="0" y="0"/>
          <a:ext cx="0" cy="0"/>
          <a:chOff x="0" y="0"/>
          <a:chExt cx="0" cy="0"/>
        </a:xfrm>
      </p:grpSpPr>
      <p:sp>
        <p:nvSpPr>
          <p:cNvPr id="102" name="草が生えた砂丘から見たビーチと海"/>
          <p:cNvSpPr/>
          <p:nvPr>
            <p:ph type="pic" idx="21"/>
          </p:nvPr>
        </p:nvSpPr>
        <p:spPr>
          <a:xfrm>
            <a:off x="-1308100" y="-50800"/>
            <a:ext cx="14782800" cy="9855200"/>
          </a:xfrm>
          <a:prstGeom prst="rect">
            <a:avLst/>
          </a:prstGeom>
        </p:spPr>
        <p:txBody>
          <a:bodyPr lIns="91439" tIns="45719" rIns="91439" bIns="45719" anchor="t">
            <a:noAutofit/>
          </a:bodyPr>
          <a:lstStyle/>
          <a:p>
            <a:pPr/>
          </a:p>
        </p:txBody>
      </p:sp>
      <p:sp>
        <p:nvSpPr>
          <p:cNvPr id="103"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空白">
    <p:spTree>
      <p:nvGrpSpPr>
        <p:cNvPr id="1" name=""/>
        <p:cNvGrpSpPr/>
        <p:nvPr/>
      </p:nvGrpSpPr>
      <p:grpSpPr>
        <a:xfrm>
          <a:off x="0" y="0"/>
          <a:ext cx="0" cy="0"/>
          <a:chOff x="0" y="0"/>
          <a:chExt cx="0" cy="0"/>
        </a:xfrm>
      </p:grpSpPr>
      <p:sp>
        <p:nvSpPr>
          <p:cNvPr id="110"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横長）">
    <p:spTree>
      <p:nvGrpSpPr>
        <p:cNvPr id="1" name=""/>
        <p:cNvGrpSpPr/>
        <p:nvPr/>
      </p:nvGrpSpPr>
      <p:grpSpPr>
        <a:xfrm>
          <a:off x="0" y="0"/>
          <a:ext cx="0" cy="0"/>
          <a:chOff x="0" y="0"/>
          <a:chExt cx="0" cy="0"/>
        </a:xfrm>
      </p:grpSpPr>
      <p:sp>
        <p:nvSpPr>
          <p:cNvPr id="20" name="草が生えた砂丘から見たビーチと海"/>
          <p:cNvSpPr/>
          <p:nvPr>
            <p:ph type="pic" idx="21"/>
          </p:nvPr>
        </p:nvSpPr>
        <p:spPr>
          <a:xfrm>
            <a:off x="1625600" y="374650"/>
            <a:ext cx="9753600" cy="6502400"/>
          </a:xfrm>
          <a:prstGeom prst="rect">
            <a:avLst/>
          </a:prstGeom>
        </p:spPr>
        <p:txBody>
          <a:bodyPr lIns="91439" tIns="45719" rIns="91439" bIns="45719" anchor="t">
            <a:noAutofit/>
          </a:bodyPr>
          <a:lstStyle/>
          <a:p>
            <a:pPr/>
          </a:p>
        </p:txBody>
      </p:sp>
      <p:sp>
        <p:nvSpPr>
          <p:cNvPr id="21" name="タイトルテキスト"/>
          <p:cNvSpPr txBox="1"/>
          <p:nvPr>
            <p:ph type="title"/>
          </p:nvPr>
        </p:nvSpPr>
        <p:spPr>
          <a:xfrm>
            <a:off x="1270000" y="6718300"/>
            <a:ext cx="10464800" cy="1422400"/>
          </a:xfrm>
          <a:prstGeom prst="rect">
            <a:avLst/>
          </a:prstGeom>
        </p:spPr>
        <p:txBody>
          <a:bodyPr anchor="b"/>
          <a:lstStyle/>
          <a:p>
            <a:pPr/>
            <a:r>
              <a:t>タイトルテキスト</a:t>
            </a:r>
          </a:p>
        </p:txBody>
      </p:sp>
      <p:sp>
        <p:nvSpPr>
          <p:cNvPr id="22" name="本文レベル1…"/>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23"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中央）">
    <p:spTree>
      <p:nvGrpSpPr>
        <p:cNvPr id="1" name=""/>
        <p:cNvGrpSpPr/>
        <p:nvPr/>
      </p:nvGrpSpPr>
      <p:grpSpPr>
        <a:xfrm>
          <a:off x="0" y="0"/>
          <a:ext cx="0" cy="0"/>
          <a:chOff x="0" y="0"/>
          <a:chExt cx="0" cy="0"/>
        </a:xfrm>
      </p:grpSpPr>
      <p:sp>
        <p:nvSpPr>
          <p:cNvPr id="30" name="タイトルテキスト"/>
          <p:cNvSpPr txBox="1"/>
          <p:nvPr>
            <p:ph type="title"/>
          </p:nvPr>
        </p:nvSpPr>
        <p:spPr>
          <a:xfrm>
            <a:off x="1270000" y="3225800"/>
            <a:ext cx="10464800" cy="3302000"/>
          </a:xfrm>
          <a:prstGeom prst="rect">
            <a:avLst/>
          </a:prstGeom>
        </p:spPr>
        <p:txBody>
          <a:bodyPr/>
          <a:lstStyle/>
          <a:p>
            <a:pPr/>
            <a:r>
              <a:t>タイトルテキスト</a:t>
            </a:r>
          </a:p>
        </p:txBody>
      </p:sp>
      <p:sp>
        <p:nvSpPr>
          <p:cNvPr id="31"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縦長）">
    <p:spTree>
      <p:nvGrpSpPr>
        <p:cNvPr id="1" name=""/>
        <p:cNvGrpSpPr/>
        <p:nvPr/>
      </p:nvGrpSpPr>
      <p:grpSpPr>
        <a:xfrm>
          <a:off x="0" y="0"/>
          <a:ext cx="0" cy="0"/>
          <a:chOff x="0" y="0"/>
          <a:chExt cx="0" cy="0"/>
        </a:xfrm>
      </p:grpSpPr>
      <p:sp>
        <p:nvSpPr>
          <p:cNvPr id="38" name="前景に短いフェンスがあるビーチの上を低空飛行しているサギ"/>
          <p:cNvSpPr/>
          <p:nvPr>
            <p:ph type="pic" idx="21"/>
          </p:nvPr>
        </p:nvSpPr>
        <p:spPr>
          <a:xfrm>
            <a:off x="6375400" y="635000"/>
            <a:ext cx="8216900" cy="8216900"/>
          </a:xfrm>
          <a:prstGeom prst="rect">
            <a:avLst/>
          </a:prstGeom>
        </p:spPr>
        <p:txBody>
          <a:bodyPr lIns="91439" tIns="45719" rIns="91439" bIns="45719" anchor="t">
            <a:noAutofit/>
          </a:bodyPr>
          <a:lstStyle/>
          <a:p>
            <a:pPr/>
          </a:p>
        </p:txBody>
      </p:sp>
      <p:sp>
        <p:nvSpPr>
          <p:cNvPr id="39" name="タイトルテキスト"/>
          <p:cNvSpPr txBox="1"/>
          <p:nvPr>
            <p:ph type="title"/>
          </p:nvPr>
        </p:nvSpPr>
        <p:spPr>
          <a:xfrm>
            <a:off x="952500" y="635000"/>
            <a:ext cx="5334000" cy="3987800"/>
          </a:xfrm>
          <a:prstGeom prst="rect">
            <a:avLst/>
          </a:prstGeom>
        </p:spPr>
        <p:txBody>
          <a:bodyPr anchor="b"/>
          <a:lstStyle>
            <a:lvl1pPr>
              <a:defRPr sz="6000"/>
            </a:lvl1pPr>
          </a:lstStyle>
          <a:p>
            <a:pPr/>
            <a:r>
              <a:t>タイトルテキスト</a:t>
            </a:r>
          </a:p>
        </p:txBody>
      </p:sp>
      <p:sp>
        <p:nvSpPr>
          <p:cNvPr id="40" name="本文レベル1…"/>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41"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上）">
    <p:spTree>
      <p:nvGrpSpPr>
        <p:cNvPr id="1" name=""/>
        <p:cNvGrpSpPr/>
        <p:nvPr/>
      </p:nvGrpSpPr>
      <p:grpSpPr>
        <a:xfrm>
          <a:off x="0" y="0"/>
          <a:ext cx="0" cy="0"/>
          <a:chOff x="0" y="0"/>
          <a:chExt cx="0" cy="0"/>
        </a:xfrm>
      </p:grpSpPr>
      <p:sp>
        <p:nvSpPr>
          <p:cNvPr id="48" name="タイトルテキスト"/>
          <p:cNvSpPr txBox="1"/>
          <p:nvPr>
            <p:ph type="title"/>
          </p:nvPr>
        </p:nvSpPr>
        <p:spPr>
          <a:prstGeom prst="rect">
            <a:avLst/>
          </a:prstGeom>
        </p:spPr>
        <p:txBody>
          <a:bodyPr/>
          <a:lstStyle/>
          <a:p>
            <a:pPr/>
            <a:r>
              <a:t>タイトルテキスト</a:t>
            </a:r>
          </a:p>
        </p:txBody>
      </p:sp>
      <p:sp>
        <p:nvSpPr>
          <p:cNvPr id="49"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amp;箇条書き">
    <p:spTree>
      <p:nvGrpSpPr>
        <p:cNvPr id="1" name=""/>
        <p:cNvGrpSpPr/>
        <p:nvPr/>
      </p:nvGrpSpPr>
      <p:grpSpPr>
        <a:xfrm>
          <a:off x="0" y="0"/>
          <a:ext cx="0" cy="0"/>
          <a:chOff x="0" y="0"/>
          <a:chExt cx="0" cy="0"/>
        </a:xfrm>
      </p:grpSpPr>
      <p:sp>
        <p:nvSpPr>
          <p:cNvPr id="56" name="タイトルテキスト"/>
          <p:cNvSpPr txBox="1"/>
          <p:nvPr>
            <p:ph type="title"/>
          </p:nvPr>
        </p:nvSpPr>
        <p:spPr>
          <a:prstGeom prst="rect">
            <a:avLst/>
          </a:prstGeom>
        </p:spPr>
        <p:txBody>
          <a:bodyPr/>
          <a:lstStyle/>
          <a:p>
            <a:pPr/>
            <a:r>
              <a:t>タイトルテキスト</a:t>
            </a:r>
          </a:p>
        </p:txBody>
      </p:sp>
      <p:sp>
        <p:nvSpPr>
          <p:cNvPr id="57" name="本文レベル1…"/>
          <p:cNvSpPr txBox="1"/>
          <p:nvPr>
            <p:ph type="body" idx="1"/>
          </p:nvPr>
        </p:nvSpPr>
        <p:spPr>
          <a:prstGeom prst="rect">
            <a:avLst/>
          </a:prstGeom>
        </p:spPr>
        <p:txBody>
          <a:bodyPr/>
          <a:lstStyle/>
          <a:p>
            <a:pPr/>
            <a:r>
              <a:t>本文レベル1</a:t>
            </a:r>
          </a:p>
          <a:p>
            <a:pPr lvl="1"/>
            <a:r>
              <a:t>本文レベル2</a:t>
            </a:r>
          </a:p>
          <a:p>
            <a:pPr lvl="2"/>
            <a:r>
              <a:t>本文レベル3</a:t>
            </a:r>
          </a:p>
          <a:p>
            <a:pPr lvl="3"/>
            <a:r>
              <a:t>本文レベル4</a:t>
            </a:r>
          </a:p>
          <a:p>
            <a:pPr lvl="4"/>
            <a:r>
              <a:t>本文レベル5</a:t>
            </a:r>
          </a:p>
        </p:txBody>
      </p:sp>
      <p:sp>
        <p:nvSpPr>
          <p:cNvPr id="58"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箇条書き、画像">
    <p:spTree>
      <p:nvGrpSpPr>
        <p:cNvPr id="1" name=""/>
        <p:cNvGrpSpPr/>
        <p:nvPr/>
      </p:nvGrpSpPr>
      <p:grpSpPr>
        <a:xfrm>
          <a:off x="0" y="0"/>
          <a:ext cx="0" cy="0"/>
          <a:chOff x="0" y="0"/>
          <a:chExt cx="0" cy="0"/>
        </a:xfrm>
      </p:grpSpPr>
      <p:sp>
        <p:nvSpPr>
          <p:cNvPr id="65" name="2つの丘に挟まれた、海に続く砂の小道"/>
          <p:cNvSpPr/>
          <p:nvPr>
            <p:ph type="pic" idx="21"/>
          </p:nvPr>
        </p:nvSpPr>
        <p:spPr>
          <a:xfrm>
            <a:off x="3810000" y="2590800"/>
            <a:ext cx="9429750" cy="6286500"/>
          </a:xfrm>
          <a:prstGeom prst="rect">
            <a:avLst/>
          </a:prstGeom>
        </p:spPr>
        <p:txBody>
          <a:bodyPr lIns="91439" tIns="45719" rIns="91439" bIns="45719" anchor="t">
            <a:noAutofit/>
          </a:bodyPr>
          <a:lstStyle/>
          <a:p>
            <a:pPr/>
          </a:p>
        </p:txBody>
      </p:sp>
      <p:sp>
        <p:nvSpPr>
          <p:cNvPr id="66" name="タイトルテキスト"/>
          <p:cNvSpPr txBox="1"/>
          <p:nvPr>
            <p:ph type="title"/>
          </p:nvPr>
        </p:nvSpPr>
        <p:spPr>
          <a:prstGeom prst="rect">
            <a:avLst/>
          </a:prstGeom>
        </p:spPr>
        <p:txBody>
          <a:bodyPr/>
          <a:lstStyle/>
          <a:p>
            <a:pPr/>
            <a:r>
              <a:t>タイトルテキスト</a:t>
            </a:r>
          </a:p>
        </p:txBody>
      </p:sp>
      <p:sp>
        <p:nvSpPr>
          <p:cNvPr id="67" name="本文レベル1…"/>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本文レベル1</a:t>
            </a:r>
          </a:p>
          <a:p>
            <a:pPr lvl="1"/>
            <a:r>
              <a:t>本文レベル2</a:t>
            </a:r>
          </a:p>
          <a:p>
            <a:pPr lvl="2"/>
            <a:r>
              <a:t>本文レベル3</a:t>
            </a:r>
          </a:p>
          <a:p>
            <a:pPr lvl="3"/>
            <a:r>
              <a:t>本文レベル4</a:t>
            </a:r>
          </a:p>
          <a:p>
            <a:pPr lvl="4"/>
            <a:r>
              <a:t>本文レベル5</a:t>
            </a:r>
          </a:p>
        </p:txBody>
      </p:sp>
      <p:sp>
        <p:nvSpPr>
          <p:cNvPr id="68" name="スライド番号"/>
          <p:cNvSpPr txBox="1"/>
          <p:nvPr>
            <p:ph type="sldNum" sz="quarter" idx="2"/>
          </p:nvPr>
        </p:nvSpPr>
        <p:spPr>
          <a:xfrm>
            <a:off x="6308360" y="9296400"/>
            <a:ext cx="381306" cy="304800"/>
          </a:xfrm>
          <a:prstGeom prst="rect">
            <a:avLst/>
          </a:prstGeom>
        </p:spPr>
        <p:txBody>
          <a:bodyPr/>
          <a:lstStyle>
            <a:lvl1pPr>
              <a:defRPr>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箇条書き">
    <p:spTree>
      <p:nvGrpSpPr>
        <p:cNvPr id="1" name=""/>
        <p:cNvGrpSpPr/>
        <p:nvPr/>
      </p:nvGrpSpPr>
      <p:grpSpPr>
        <a:xfrm>
          <a:off x="0" y="0"/>
          <a:ext cx="0" cy="0"/>
          <a:chOff x="0" y="0"/>
          <a:chExt cx="0" cy="0"/>
        </a:xfrm>
      </p:grpSpPr>
      <p:sp>
        <p:nvSpPr>
          <p:cNvPr id="75" name="本文レベル1…"/>
          <p:cNvSpPr txBox="1"/>
          <p:nvPr>
            <p:ph type="body" idx="1"/>
          </p:nvPr>
        </p:nvSpPr>
        <p:spPr>
          <a:xfrm>
            <a:off x="952500" y="1270000"/>
            <a:ext cx="11099800" cy="7213600"/>
          </a:xfrm>
          <a:prstGeom prst="rect">
            <a:avLst/>
          </a:prstGeom>
        </p:spPr>
        <p:txBody>
          <a:bodyPr/>
          <a:lstStyle/>
          <a:p>
            <a:pPr/>
            <a:r>
              <a:t>本文レベル1</a:t>
            </a:r>
          </a:p>
          <a:p>
            <a:pPr lvl="1"/>
            <a:r>
              <a:t>本文レベル2</a:t>
            </a:r>
          </a:p>
          <a:p>
            <a:pPr lvl="2"/>
            <a:r>
              <a:t>本文レベル3</a:t>
            </a:r>
          </a:p>
          <a:p>
            <a:pPr lvl="3"/>
            <a:r>
              <a:t>本文レベル4</a:t>
            </a:r>
          </a:p>
          <a:p>
            <a:pPr lvl="4"/>
            <a:r>
              <a:t>本文レベル5</a:t>
            </a:r>
          </a:p>
        </p:txBody>
      </p:sp>
      <p:sp>
        <p:nvSpPr>
          <p:cNvPr id="76"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3点）">
    <p:spTree>
      <p:nvGrpSpPr>
        <p:cNvPr id="1" name=""/>
        <p:cNvGrpSpPr/>
        <p:nvPr/>
      </p:nvGrpSpPr>
      <p:grpSpPr>
        <a:xfrm>
          <a:off x="0" y="0"/>
          <a:ext cx="0" cy="0"/>
          <a:chOff x="0" y="0"/>
          <a:chExt cx="0" cy="0"/>
        </a:xfrm>
      </p:grpSpPr>
      <p:sp>
        <p:nvSpPr>
          <p:cNvPr id="83" name="2つの丘に挟まれた、海に続く砂の小道"/>
          <p:cNvSpPr/>
          <p:nvPr>
            <p:ph type="pic" sz="quarter" idx="21"/>
          </p:nvPr>
        </p:nvSpPr>
        <p:spPr>
          <a:xfrm>
            <a:off x="6556375" y="5092700"/>
            <a:ext cx="5657850" cy="3771900"/>
          </a:xfrm>
          <a:prstGeom prst="rect">
            <a:avLst/>
          </a:prstGeom>
        </p:spPr>
        <p:txBody>
          <a:bodyPr lIns="91439" tIns="45719" rIns="91439" bIns="45719" anchor="t">
            <a:noAutofit/>
          </a:bodyPr>
          <a:lstStyle/>
          <a:p>
            <a:pPr/>
          </a:p>
        </p:txBody>
      </p:sp>
      <p:sp>
        <p:nvSpPr>
          <p:cNvPr id="84" name="前景に短いフェンスがあるビーチの上を低空飛行しているサギ"/>
          <p:cNvSpPr/>
          <p:nvPr>
            <p:ph type="pic" sz="half" idx="22"/>
          </p:nvPr>
        </p:nvSpPr>
        <p:spPr>
          <a:xfrm>
            <a:off x="6718300" y="749300"/>
            <a:ext cx="5334000" cy="5334000"/>
          </a:xfrm>
          <a:prstGeom prst="rect">
            <a:avLst/>
          </a:prstGeom>
        </p:spPr>
        <p:txBody>
          <a:bodyPr lIns="91439" tIns="45719" rIns="91439" bIns="45719" anchor="t">
            <a:noAutofit/>
          </a:bodyPr>
          <a:lstStyle/>
          <a:p>
            <a:pPr/>
          </a:p>
        </p:txBody>
      </p:sp>
      <p:sp>
        <p:nvSpPr>
          <p:cNvPr id="85" name="草が生えた砂丘から見たビーチと海"/>
          <p:cNvSpPr/>
          <p:nvPr>
            <p:ph type="pic" idx="23"/>
          </p:nvPr>
        </p:nvSpPr>
        <p:spPr>
          <a:xfrm>
            <a:off x="-2832100" y="889000"/>
            <a:ext cx="11963400" cy="7975600"/>
          </a:xfrm>
          <a:prstGeom prst="rect">
            <a:avLst/>
          </a:prstGeom>
        </p:spPr>
        <p:txBody>
          <a:bodyPr lIns="91439" tIns="45719" rIns="91439" bIns="45719" anchor="t">
            <a:noAutofit/>
          </a:bodyPr>
          <a:lstStyle/>
          <a:p>
            <a:pPr/>
          </a:p>
        </p:txBody>
      </p:sp>
      <p:sp>
        <p:nvSpPr>
          <p:cNvPr id="86"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タイトルテキスト"/>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タイトルテキスト</a:t>
            </a:r>
          </a:p>
        </p:txBody>
      </p:sp>
      <p:sp>
        <p:nvSpPr>
          <p:cNvPr id="3" name="本文レベル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本文レベル1</a:t>
            </a:r>
          </a:p>
          <a:p>
            <a:pPr lvl="1"/>
            <a:r>
              <a:t>本文レベル2</a:t>
            </a:r>
          </a:p>
          <a:p>
            <a:pPr lvl="2"/>
            <a:r>
              <a:t>本文レベル3</a:t>
            </a:r>
          </a:p>
          <a:p>
            <a:pPr lvl="3"/>
            <a:r>
              <a:t>本文レベル4</a:t>
            </a:r>
          </a:p>
          <a:p>
            <a:pPr lvl="4"/>
            <a:r>
              <a:t>本文レベル5</a:t>
            </a:r>
          </a:p>
        </p:txBody>
      </p:sp>
      <p:sp>
        <p:nvSpPr>
          <p:cNvPr id="4" name="スライド番号"/>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1pPr>
      <a:lvl2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2pPr>
      <a:lvl3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www.youtube.com/watch?v=6j9Ky1uWkRc" TargetMode="External"/><Relationship Id="rId3" Type="http://schemas.openxmlformats.org/officeDocument/2006/relationships/hyperlink" Target="https://youtu.be/qt-TIbTwql8" TargetMode="External"/><Relationship Id="rId4" Type="http://schemas.openxmlformats.org/officeDocument/2006/relationships/hyperlink" Target="https://youtu.be/q_JRKvdMdX4" TargetMode="External"/><Relationship Id="rId5" Type="http://schemas.openxmlformats.org/officeDocument/2006/relationships/image" Target="../media/image1.png"/><Relationship Id="rId6" Type="http://schemas.openxmlformats.org/officeDocument/2006/relationships/image" Target="../media/image1.tif"/><Relationship Id="rId7" Type="http://schemas.openxmlformats.org/officeDocument/2006/relationships/image" Target="../media/image2.tif"/><Relationship Id="rId8" Type="http://schemas.openxmlformats.org/officeDocument/2006/relationships/image" Target="../media/image3.tif"/><Relationship Id="rId9" Type="http://schemas.openxmlformats.org/officeDocument/2006/relationships/image" Target="../media/image2.png"/><Relationship Id="rId10" Type="http://schemas.openxmlformats.org/officeDocument/2006/relationships/image" Target="../media/image3.png"/><Relationship Id="rId11" Type="http://schemas.openxmlformats.org/officeDocument/2006/relationships/image" Target="../media/image4.png"/><Relationship Id="rId12" Type="http://schemas.openxmlformats.org/officeDocument/2006/relationships/image" Target="../media/image5.png"/><Relationship Id="rId13" Type="http://schemas.openxmlformats.org/officeDocument/2006/relationships/image" Target="../media/image6.png"/><Relationship Id="rId14" Type="http://schemas.openxmlformats.org/officeDocument/2006/relationships/image" Target="../media/image7.png"/><Relationship Id="rId15" Type="http://schemas.openxmlformats.org/officeDocument/2006/relationships/image" Target="../media/image8.png"/><Relationship Id="rId16" Type="http://schemas.openxmlformats.org/officeDocument/2006/relationships/hyperlink" Target="https://get.wevox.io/success_cycle/"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get.wevox.io/documents/the_five_awareness_cycle" TargetMode="External"/><Relationship Id="rId3" Type="http://schemas.openxmlformats.org/officeDocument/2006/relationships/image" Target="../media/image1.png"/><Relationship Id="rId4" Type="http://schemas.openxmlformats.org/officeDocument/2006/relationships/image" Target="../media/image1.jpeg"/><Relationship Id="rId5" Type="http://schemas.openxmlformats.org/officeDocument/2006/relationships/image" Target="../media/image2.jpeg"/><Relationship Id="rId6" Type="http://schemas.openxmlformats.org/officeDocument/2006/relationships/image" Target="../media/image3.jpeg"/><Relationship Id="rId7" Type="http://schemas.openxmlformats.org/officeDocument/2006/relationships/image" Target="../media/image4.jpeg"/><Relationship Id="rId8"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エンゲージメント」と「モチベーション/従業員満足度」の違い"/>
          <p:cNvSpPr txBox="1"/>
          <p:nvPr/>
        </p:nvSpPr>
        <p:spPr>
          <a:xfrm>
            <a:off x="689138" y="2518847"/>
            <a:ext cx="5547505" cy="2730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1300">
                <a:solidFill>
                  <a:srgbClr val="333333"/>
                </a:solidFill>
              </a:defRPr>
            </a:lvl1pPr>
          </a:lstStyle>
          <a:p>
            <a:pPr/>
            <a:r>
              <a:t>「エンゲージメント」と「モチベーション/従業員満足度」の違い</a:t>
            </a:r>
          </a:p>
        </p:txBody>
      </p:sp>
      <p:sp>
        <p:nvSpPr>
          <p:cNvPr id="120" name="トライアル導入のご案内"/>
          <p:cNvSpPr txBox="1"/>
          <p:nvPr/>
        </p:nvSpPr>
        <p:spPr>
          <a:xfrm>
            <a:off x="2131056" y="181427"/>
            <a:ext cx="2617471" cy="330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800">
                <a:solidFill>
                  <a:srgbClr val="56BDBA"/>
                </a:solidFill>
              </a:defRPr>
            </a:lvl1pPr>
          </a:lstStyle>
          <a:p>
            <a:pPr/>
            <a:r>
              <a:t>トライアル導入のご案内</a:t>
            </a:r>
          </a:p>
        </p:txBody>
      </p:sp>
      <p:sp>
        <p:nvSpPr>
          <p:cNvPr id="121" name="線"/>
          <p:cNvSpPr/>
          <p:nvPr/>
        </p:nvSpPr>
        <p:spPr>
          <a:xfrm>
            <a:off x="-56824" y="664661"/>
            <a:ext cx="13118448" cy="1"/>
          </a:xfrm>
          <a:prstGeom prst="line">
            <a:avLst/>
          </a:prstGeom>
          <a:ln w="38100">
            <a:solidFill>
              <a:srgbClr val="56BDBA"/>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sp>
        <p:nvSpPr>
          <p:cNvPr id="122" name="Wevox /エンゲージメントとは？"/>
          <p:cNvSpPr txBox="1"/>
          <p:nvPr/>
        </p:nvSpPr>
        <p:spPr>
          <a:xfrm>
            <a:off x="669614" y="970094"/>
            <a:ext cx="3133040"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600">
                <a:solidFill>
                  <a:srgbClr val="333333"/>
                </a:solidFill>
              </a:defRPr>
            </a:lvl1pPr>
          </a:lstStyle>
          <a:p>
            <a:pPr/>
            <a:r>
              <a:t>Wevox /エンゲージメントとは？</a:t>
            </a:r>
          </a:p>
        </p:txBody>
      </p:sp>
      <p:sp>
        <p:nvSpPr>
          <p:cNvPr id="123" name="Wevoxとはサーベイを用いて、エンゲージメントスコアを測り、…"/>
          <p:cNvSpPr txBox="1"/>
          <p:nvPr/>
        </p:nvSpPr>
        <p:spPr>
          <a:xfrm>
            <a:off x="669614" y="1343893"/>
            <a:ext cx="5535754" cy="4635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457200">
              <a:defRPr sz="1100">
                <a:solidFill>
                  <a:srgbClr val="333333"/>
                </a:solidFill>
                <a:latin typeface="游ゴシック体 ミディアム"/>
                <a:ea typeface="游ゴシック体 ミディアム"/>
                <a:cs typeface="游ゴシック体 ミディアム"/>
                <a:sym typeface="游ゴシック体 ミディアム"/>
              </a:defRPr>
            </a:pPr>
            <a:r>
              <a:t>Wevoxとはサーベイを用いて、</a:t>
            </a:r>
            <a:r>
              <a:rPr>
                <a:solidFill>
                  <a:srgbClr val="000000"/>
                </a:solidFill>
              </a:rPr>
              <a:t>エンゲージメントスコアを測り、</a:t>
            </a:r>
          </a:p>
          <a:p>
            <a:pPr algn="l" defTabSz="457200">
              <a:defRPr sz="1100">
                <a:solidFill>
                  <a:srgbClr val="333333"/>
                </a:solidFill>
                <a:latin typeface="游ゴシック体 ミディアム"/>
                <a:ea typeface="游ゴシック体 ミディアム"/>
                <a:cs typeface="游ゴシック体 ミディアム"/>
                <a:sym typeface="游ゴシック体 ミディアム"/>
              </a:defRPr>
            </a:pPr>
            <a:r>
              <a:rPr>
                <a:latin typeface="游ゴシック体 ボールド"/>
                <a:ea typeface="游ゴシック体 ボールド"/>
                <a:cs typeface="游ゴシック体 ボールド"/>
                <a:sym typeface="游ゴシック体 ボールド"/>
              </a:rPr>
              <a:t>組織の状態を可視化して、組織の改善活動を行うためのサービスです。</a:t>
            </a:r>
          </a:p>
        </p:txBody>
      </p:sp>
      <p:sp>
        <p:nvSpPr>
          <p:cNvPr id="124" name="【STEP1】Wevoxがみなさんと共に目指したいこと…"/>
          <p:cNvSpPr txBox="1"/>
          <p:nvPr/>
        </p:nvSpPr>
        <p:spPr>
          <a:xfrm>
            <a:off x="695014" y="5649971"/>
            <a:ext cx="3877764" cy="6127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457200">
              <a:lnSpc>
                <a:spcPts val="2500"/>
              </a:lnSpc>
              <a:defRPr sz="1000">
                <a:solidFill>
                  <a:srgbClr val="1A84B9"/>
                </a:solidFill>
                <a:latin typeface="游ゴシック体 ミディアム"/>
                <a:ea typeface="游ゴシック体 ミディアム"/>
                <a:cs typeface="游ゴシック体 ミディアム"/>
                <a:sym typeface="游ゴシック体 ミディアム"/>
              </a:defRPr>
            </a:pPr>
            <a:r>
              <a:rPr u="sng">
                <a:hlinkClick r:id="rId2" invalidUrl="" action="" tgtFrame="" tooltip="" history="1" highlightClick="0" endSnd="0"/>
              </a:rPr>
              <a:t>【STEP1】Wevoxがみなさんと共に目指したいこと</a:t>
            </a:r>
          </a:p>
          <a:p>
            <a:pPr algn="l" defTabSz="457200">
              <a:lnSpc>
                <a:spcPts val="2500"/>
              </a:lnSpc>
              <a:defRPr sz="1000">
                <a:solidFill>
                  <a:srgbClr val="1A84B9"/>
                </a:solidFill>
                <a:latin typeface="游ゴシック体 ミディアム"/>
                <a:ea typeface="游ゴシック体 ミディアム"/>
                <a:cs typeface="游ゴシック体 ミディアム"/>
                <a:sym typeface="游ゴシック体 ミディアム"/>
              </a:defRPr>
            </a:pPr>
            <a:r>
              <a:rPr u="sng">
                <a:hlinkClick r:id="rId3" invalidUrl="" action="" tgtFrame="" tooltip="" history="1" highlightClick="0" endSnd="0"/>
              </a:rPr>
              <a:t>【STEP2】スコアの捉え方</a:t>
            </a:r>
          </a:p>
          <a:p>
            <a:pPr algn="l" defTabSz="457200">
              <a:lnSpc>
                <a:spcPts val="2500"/>
              </a:lnSpc>
              <a:defRPr sz="1000">
                <a:solidFill>
                  <a:srgbClr val="1A84B9"/>
                </a:solidFill>
                <a:latin typeface="游ゴシック体 ミディアム"/>
                <a:ea typeface="游ゴシック体 ミディアム"/>
                <a:cs typeface="游ゴシック体 ミディアム"/>
                <a:sym typeface="游ゴシック体 ミディアム"/>
              </a:defRPr>
            </a:pPr>
            <a:r>
              <a:rPr u="sng">
                <a:hlinkClick r:id="rId4" invalidUrl="" action="" tgtFrame="" tooltip="" history="1" highlightClick="0" endSnd="0"/>
              </a:rPr>
              <a:t>【STEP3】改善アクションの考え方</a:t>
            </a:r>
          </a:p>
        </p:txBody>
      </p:sp>
      <p:pic>
        <p:nvPicPr>
          <p:cNvPr id="125" name="pasted-image.pdf" descr="pasted-image.pdf"/>
          <p:cNvPicPr>
            <a:picLocks noChangeAspect="1"/>
          </p:cNvPicPr>
          <p:nvPr/>
        </p:nvPicPr>
        <p:blipFill>
          <a:blip r:embed="rId5">
            <a:extLst/>
          </a:blip>
          <a:stretch>
            <a:fillRect/>
          </a:stretch>
        </p:blipFill>
        <p:spPr>
          <a:xfrm>
            <a:off x="319245" y="219527"/>
            <a:ext cx="1690014" cy="254001"/>
          </a:xfrm>
          <a:prstGeom prst="rect">
            <a:avLst/>
          </a:prstGeom>
          <a:ln w="12700">
            <a:miter lim="400000"/>
          </a:ln>
        </p:spPr>
      </p:pic>
      <p:sp>
        <p:nvSpPr>
          <p:cNvPr id="126" name="20XX.XX.XX"/>
          <p:cNvSpPr txBox="1"/>
          <p:nvPr/>
        </p:nvSpPr>
        <p:spPr>
          <a:xfrm>
            <a:off x="11464272" y="194127"/>
            <a:ext cx="1236372"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600">
                <a:solidFill>
                  <a:srgbClr val="333333"/>
                </a:solidFill>
                <a:latin typeface="游ゴシック体 ミディアム"/>
                <a:ea typeface="游ゴシック体 ミディアム"/>
                <a:cs typeface="游ゴシック体 ミディアム"/>
                <a:sym typeface="游ゴシック体 ミディアム"/>
              </a:defRPr>
            </a:lvl1pPr>
          </a:lstStyle>
          <a:p>
            <a:pPr/>
            <a:r>
              <a:t>20XX.XX.XX</a:t>
            </a:r>
          </a:p>
        </p:txBody>
      </p:sp>
      <p:sp>
        <p:nvSpPr>
          <p:cNvPr id="127" name="線"/>
          <p:cNvSpPr/>
          <p:nvPr/>
        </p:nvSpPr>
        <p:spPr>
          <a:xfrm flipV="1">
            <a:off x="6502400" y="921189"/>
            <a:ext cx="1" cy="8570922"/>
          </a:xfrm>
          <a:prstGeom prst="line">
            <a:avLst/>
          </a:prstGeom>
          <a:ln w="12700">
            <a:solidFill>
              <a:srgbClr val="D6D5D5"/>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grpSp>
        <p:nvGrpSpPr>
          <p:cNvPr id="130" name="グループ"/>
          <p:cNvGrpSpPr/>
          <p:nvPr/>
        </p:nvGrpSpPr>
        <p:grpSpPr>
          <a:xfrm>
            <a:off x="333968" y="970094"/>
            <a:ext cx="304801" cy="304801"/>
            <a:chOff x="0" y="0"/>
            <a:chExt cx="304799" cy="304799"/>
          </a:xfrm>
        </p:grpSpPr>
        <p:sp>
          <p:nvSpPr>
            <p:cNvPr id="128" name="円形"/>
            <p:cNvSpPr/>
            <p:nvPr/>
          </p:nvSpPr>
          <p:spPr>
            <a:xfrm>
              <a:off x="0" y="0"/>
              <a:ext cx="304800" cy="304800"/>
            </a:xfrm>
            <a:prstGeom prst="ellipse">
              <a:avLst/>
            </a:prstGeom>
            <a:solidFill>
              <a:srgbClr val="00C0BB"/>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29" name="1"/>
            <p:cNvSpPr txBox="1"/>
            <p:nvPr/>
          </p:nvSpPr>
          <p:spPr>
            <a:xfrm>
              <a:off x="66059" y="46892"/>
              <a:ext cx="172682" cy="2110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000">
                  <a:solidFill>
                    <a:srgbClr val="FFFFFF"/>
                  </a:solidFill>
                </a:defRPr>
              </a:lvl1pPr>
            </a:lstStyle>
            <a:p>
              <a:pPr/>
              <a:r>
                <a:t>1</a:t>
              </a:r>
            </a:p>
          </p:txBody>
        </p:sp>
      </p:grpSp>
      <p:sp>
        <p:nvSpPr>
          <p:cNvPr id="131" name="なぜトライアルをするのか？"/>
          <p:cNvSpPr txBox="1"/>
          <p:nvPr/>
        </p:nvSpPr>
        <p:spPr>
          <a:xfrm>
            <a:off x="669614" y="6834340"/>
            <a:ext cx="2737613"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600">
                <a:solidFill>
                  <a:srgbClr val="333333"/>
                </a:solidFill>
              </a:defRPr>
            </a:lvl1pPr>
          </a:lstStyle>
          <a:p>
            <a:pPr/>
            <a:r>
              <a:t>なぜトライアルをするのか？</a:t>
            </a:r>
          </a:p>
        </p:txBody>
      </p:sp>
      <p:sp>
        <p:nvSpPr>
          <p:cNvPr id="132" name="線"/>
          <p:cNvSpPr/>
          <p:nvPr/>
        </p:nvSpPr>
        <p:spPr>
          <a:xfrm flipH="1" flipV="1">
            <a:off x="318094" y="6571371"/>
            <a:ext cx="6186064" cy="1"/>
          </a:xfrm>
          <a:prstGeom prst="line">
            <a:avLst/>
          </a:prstGeom>
          <a:ln w="12700">
            <a:solidFill>
              <a:srgbClr val="D6D5D5"/>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sp>
        <p:nvSpPr>
          <p:cNvPr id="133" name="・より良い組織づくりのために、組織状態を可視化するため…"/>
          <p:cNvSpPr txBox="1"/>
          <p:nvPr/>
        </p:nvSpPr>
        <p:spPr>
          <a:xfrm>
            <a:off x="669614" y="7193444"/>
            <a:ext cx="5270765" cy="4635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457200">
              <a:lnSpc>
                <a:spcPts val="2500"/>
              </a:lnSpc>
              <a:defRPr sz="1100">
                <a:solidFill>
                  <a:srgbClr val="333333"/>
                </a:solidFill>
                <a:latin typeface="游ゴシック体 ミディアム"/>
                <a:ea typeface="游ゴシック体 ミディアム"/>
                <a:cs typeface="游ゴシック体 ミディアム"/>
                <a:sym typeface="游ゴシック体 ミディアム"/>
              </a:defRPr>
            </a:pPr>
            <a:r>
              <a:t>・より良い組織づくりのために、組織状態を可視化するため</a:t>
            </a:r>
          </a:p>
          <a:p>
            <a:pPr algn="l" defTabSz="457200">
              <a:lnSpc>
                <a:spcPts val="2500"/>
              </a:lnSpc>
              <a:defRPr sz="1100">
                <a:solidFill>
                  <a:srgbClr val="333333"/>
                </a:solidFill>
                <a:latin typeface="游ゴシック体 ミディアム"/>
                <a:ea typeface="游ゴシック体 ミディアム"/>
                <a:cs typeface="游ゴシック体 ミディアム"/>
                <a:sym typeface="游ゴシック体 ミディアム"/>
              </a:defRPr>
            </a:pPr>
            <a:r>
              <a:t>・Wevoxが組織改善に活用できるかを検討するため</a:t>
            </a:r>
          </a:p>
        </p:txBody>
      </p:sp>
      <p:sp>
        <p:nvSpPr>
          <p:cNvPr id="134" name="トライアル実施概要"/>
          <p:cNvSpPr txBox="1"/>
          <p:nvPr/>
        </p:nvSpPr>
        <p:spPr>
          <a:xfrm>
            <a:off x="669614" y="8168148"/>
            <a:ext cx="1932941" cy="304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600">
                <a:solidFill>
                  <a:srgbClr val="333333"/>
                </a:solidFill>
              </a:defRPr>
            </a:lvl1pPr>
          </a:lstStyle>
          <a:p>
            <a:pPr/>
            <a:r>
              <a:t>トライアル実施概要</a:t>
            </a:r>
          </a:p>
        </p:txBody>
      </p:sp>
      <p:sp>
        <p:nvSpPr>
          <p:cNvPr id="135" name="・トライアルのサーベイは ○月○日（○）○時 に配信予定です。…"/>
          <p:cNvSpPr txBox="1"/>
          <p:nvPr/>
        </p:nvSpPr>
        <p:spPr>
          <a:xfrm>
            <a:off x="669614" y="8539952"/>
            <a:ext cx="5270765" cy="8953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457200">
              <a:lnSpc>
                <a:spcPts val="2500"/>
              </a:lnSpc>
              <a:defRPr sz="1100">
                <a:latin typeface="游ゴシック体 ミディアム"/>
                <a:ea typeface="游ゴシック体 ミディアム"/>
                <a:cs typeface="游ゴシック体 ミディアム"/>
                <a:sym typeface="游ゴシック体 ミディアム"/>
              </a:defRPr>
            </a:pPr>
            <a:r>
              <a:rPr>
                <a:solidFill>
                  <a:srgbClr val="333333"/>
                </a:solidFill>
              </a:rPr>
              <a:t>・トライアルのサーベイは </a:t>
            </a:r>
            <a:r>
              <a:rPr>
                <a:solidFill>
                  <a:srgbClr val="FF6B66"/>
                </a:solidFill>
              </a:rPr>
              <a:t>○月○日（○）○時</a:t>
            </a:r>
            <a:r>
              <a:rPr>
                <a:solidFill>
                  <a:schemeClr val="accent5">
                    <a:hueOff val="-82419"/>
                    <a:satOff val="-9513"/>
                    <a:lumOff val="-16343"/>
                  </a:schemeClr>
                </a:solidFill>
              </a:rPr>
              <a:t> </a:t>
            </a:r>
            <a:r>
              <a:rPr>
                <a:solidFill>
                  <a:srgbClr val="333333"/>
                </a:solidFill>
              </a:rPr>
              <a:t>に配信予定です。</a:t>
            </a:r>
            <a:endParaRPr>
              <a:solidFill>
                <a:srgbClr val="333333"/>
              </a:solidFill>
            </a:endParaRPr>
          </a:p>
          <a:p>
            <a:pPr algn="l" defTabSz="457200">
              <a:lnSpc>
                <a:spcPts val="2500"/>
              </a:lnSpc>
              <a:defRPr sz="1100">
                <a:latin typeface="游ゴシック体 ミディアム"/>
                <a:ea typeface="游ゴシック体 ミディアム"/>
                <a:cs typeface="游ゴシック体 ミディアム"/>
                <a:sym typeface="游ゴシック体 ミディアム"/>
              </a:defRPr>
            </a:pPr>
            <a:r>
              <a:t>・</a:t>
            </a:r>
            <a:r>
              <a:rPr>
                <a:solidFill>
                  <a:srgbClr val="333333"/>
                </a:solidFill>
              </a:rPr>
              <a:t>32問にご回答ください（回答時間約3分）</a:t>
            </a:r>
          </a:p>
          <a:p>
            <a:pPr algn="l" defTabSz="457200">
              <a:lnSpc>
                <a:spcPts val="2500"/>
              </a:lnSpc>
              <a:defRPr sz="1100">
                <a:latin typeface="游ゴシック体 ミディアム"/>
                <a:ea typeface="游ゴシック体 ミディアム"/>
                <a:cs typeface="游ゴシック体 ミディアム"/>
                <a:sym typeface="游ゴシック体 ミディアム"/>
              </a:defRPr>
            </a:pPr>
            <a:r>
              <a:rPr>
                <a:solidFill>
                  <a:srgbClr val="333333"/>
                </a:solidFill>
              </a:rPr>
              <a:t>・サーベイとコメント回答は</a:t>
            </a:r>
            <a:r>
              <a:t> </a:t>
            </a:r>
            <a:r>
              <a:rPr>
                <a:solidFill>
                  <a:srgbClr val="FF6B66"/>
                </a:solidFill>
              </a:rPr>
              <a:t>匿名or実名</a:t>
            </a:r>
            <a:r>
              <a:rPr>
                <a:solidFill>
                  <a:schemeClr val="accent5">
                    <a:hueOff val="-82419"/>
                    <a:satOff val="-9513"/>
                    <a:lumOff val="-16343"/>
                  </a:schemeClr>
                </a:solidFill>
              </a:rPr>
              <a:t> </a:t>
            </a:r>
            <a:r>
              <a:rPr>
                <a:solidFill>
                  <a:srgbClr val="333333"/>
                </a:solidFill>
              </a:rPr>
              <a:t>で実施いたします。</a:t>
            </a:r>
          </a:p>
          <a:p>
            <a:pPr algn="l" defTabSz="457200">
              <a:lnSpc>
                <a:spcPts val="2500"/>
              </a:lnSpc>
              <a:defRPr sz="1100">
                <a:latin typeface="游ゴシック体 ミディアム"/>
                <a:ea typeface="游ゴシック体 ミディアム"/>
                <a:cs typeface="游ゴシック体 ミディアム"/>
                <a:sym typeface="游ゴシック体 ミディアム"/>
              </a:defRPr>
            </a:pPr>
            <a:r>
              <a:t>・</a:t>
            </a:r>
            <a:r>
              <a:rPr>
                <a:solidFill>
                  <a:srgbClr val="333333"/>
                </a:solidFill>
              </a:rPr>
              <a:t>スコアを閲覧できるのは </a:t>
            </a:r>
            <a:r>
              <a:rPr>
                <a:solidFill>
                  <a:srgbClr val="FF6B66"/>
                </a:solidFill>
              </a:rPr>
              <a:t>〇〇と〇〇</a:t>
            </a:r>
            <a:r>
              <a:rPr>
                <a:solidFill>
                  <a:schemeClr val="accent5">
                    <a:hueOff val="-82419"/>
                    <a:satOff val="-9513"/>
                    <a:lumOff val="-16343"/>
                  </a:schemeClr>
                </a:solidFill>
              </a:rPr>
              <a:t> </a:t>
            </a:r>
            <a:r>
              <a:rPr>
                <a:solidFill>
                  <a:srgbClr val="333333"/>
                </a:solidFill>
              </a:rPr>
              <a:t>です。</a:t>
            </a:r>
          </a:p>
        </p:txBody>
      </p:sp>
      <p:sp>
        <p:nvSpPr>
          <p:cNvPr id="136" name="URLをクリックすると、以下のようなページが表示されます。 深く考えすぎず、ご自身の感情や気持ちに近いものをご選択ください。"/>
          <p:cNvSpPr txBox="1"/>
          <p:nvPr/>
        </p:nvSpPr>
        <p:spPr>
          <a:xfrm>
            <a:off x="7114009" y="2562500"/>
            <a:ext cx="5535754" cy="4635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1100">
                <a:solidFill>
                  <a:srgbClr val="333333"/>
                </a:solidFill>
                <a:latin typeface="游ゴシック体 ミディアム"/>
                <a:ea typeface="游ゴシック体 ミディアム"/>
                <a:cs typeface="游ゴシック体 ミディアム"/>
                <a:sym typeface="游ゴシック体 ミディアム"/>
              </a:defRPr>
            </a:pPr>
            <a:r>
              <a:t>URLをクリックすると、以下のようなページが表示されます。</a:t>
            </a:r>
            <a:br/>
            <a:r>
              <a:rPr>
                <a:latin typeface="游ゴシック体 ボールド"/>
                <a:ea typeface="游ゴシック体 ボールド"/>
                <a:cs typeface="游ゴシック体 ボールド"/>
                <a:sym typeface="游ゴシック体 ボールド"/>
              </a:rPr>
              <a:t>深く考えすぎず、ご自身の感情や気持ちに近いもの</a:t>
            </a:r>
            <a:r>
              <a:t>をご選択ください。</a:t>
            </a:r>
          </a:p>
        </p:txBody>
      </p:sp>
      <p:sp>
        <p:nvSpPr>
          <p:cNvPr id="137" name="最後に任意でコメントを入力できます。 スキップ、または文章を入力してコメント送信を押してください。 「ご回答ありがとうございました！」という画面が確認できたら回答終了です。"/>
          <p:cNvSpPr txBox="1"/>
          <p:nvPr/>
        </p:nvSpPr>
        <p:spPr>
          <a:xfrm>
            <a:off x="7097075" y="5042909"/>
            <a:ext cx="5569621" cy="6794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a:defRPr sz="1100">
                <a:solidFill>
                  <a:srgbClr val="333333"/>
                </a:solidFill>
                <a:latin typeface="游ゴシック体 ミディアム"/>
                <a:ea typeface="游ゴシック体 ミディアム"/>
                <a:cs typeface="游ゴシック体 ミディアム"/>
                <a:sym typeface="游ゴシック体 ミディアム"/>
              </a:defRPr>
            </a:pPr>
            <a:r>
              <a:t>最後に任意でコメントを入力できます。</a:t>
            </a:r>
            <a:br/>
            <a:r>
              <a:t>スキップ、または文章を入力してコメント送信を押してください。</a:t>
            </a:r>
            <a:br/>
            <a:r>
              <a:t>「ご回答ありがとうございました！」という画面が確認できたら回答終了です。</a:t>
            </a:r>
          </a:p>
        </p:txBody>
      </p:sp>
      <p:sp>
        <p:nvSpPr>
          <p:cNvPr id="138" name="線"/>
          <p:cNvSpPr/>
          <p:nvPr/>
        </p:nvSpPr>
        <p:spPr>
          <a:xfrm flipH="1" flipV="1">
            <a:off x="6500006" y="7290422"/>
            <a:ext cx="6186064" cy="1"/>
          </a:xfrm>
          <a:prstGeom prst="line">
            <a:avLst/>
          </a:prstGeom>
          <a:ln w="12700">
            <a:solidFill>
              <a:srgbClr val="D6D5D5"/>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sp>
        <p:nvSpPr>
          <p:cNvPr id="139" name="今後の予定"/>
          <p:cNvSpPr txBox="1"/>
          <p:nvPr/>
        </p:nvSpPr>
        <p:spPr>
          <a:xfrm>
            <a:off x="7051671" y="7559426"/>
            <a:ext cx="11303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600">
                <a:solidFill>
                  <a:srgbClr val="333333"/>
                </a:solidFill>
              </a:defRPr>
            </a:lvl1pPr>
          </a:lstStyle>
          <a:p>
            <a:pPr/>
            <a:r>
              <a:t>今後の予定</a:t>
            </a:r>
          </a:p>
        </p:txBody>
      </p:sp>
      <p:sp>
        <p:nvSpPr>
          <p:cNvPr id="140" name="・トライアル後に継続判断をいたします。…"/>
          <p:cNvSpPr txBox="1"/>
          <p:nvPr/>
        </p:nvSpPr>
        <p:spPr>
          <a:xfrm>
            <a:off x="7063209" y="7914142"/>
            <a:ext cx="5569621" cy="62103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457200">
              <a:lnSpc>
                <a:spcPct val="80000"/>
              </a:lnSpc>
              <a:defRPr sz="1100">
                <a:solidFill>
                  <a:srgbClr val="333333"/>
                </a:solidFill>
                <a:latin typeface="游ゴシック体 ミディアム"/>
                <a:ea typeface="游ゴシック体 ミディアム"/>
                <a:cs typeface="游ゴシック体 ミディアム"/>
                <a:sym typeface="游ゴシック体 ミディアム"/>
              </a:defRPr>
            </a:pPr>
            <a:r>
              <a:t>・トライアル後に継続判断をいたします。</a:t>
            </a:r>
          </a:p>
          <a:p>
            <a:pPr algn="l" defTabSz="457200">
              <a:lnSpc>
                <a:spcPct val="80000"/>
              </a:lnSpc>
              <a:defRPr sz="1100">
                <a:latin typeface="游ゴシック体 ミディアム"/>
                <a:ea typeface="游ゴシック体 ミディアム"/>
                <a:cs typeface="游ゴシック体 ミディアム"/>
                <a:sym typeface="游ゴシック体 ミディアム"/>
              </a:defRPr>
            </a:pPr>
            <a:r>
              <a:rPr>
                <a:solidFill>
                  <a:srgbClr val="333333"/>
                </a:solidFill>
              </a:rPr>
              <a:t>・継続する場合、サーベイのタイミングは </a:t>
            </a:r>
            <a:r>
              <a:rPr>
                <a:solidFill>
                  <a:srgbClr val="FF6B66"/>
                </a:solidFill>
              </a:rPr>
              <a:t>毎月1回/第○○曜日</a:t>
            </a:r>
            <a:r>
              <a:rPr>
                <a:solidFill>
                  <a:schemeClr val="accent5">
                    <a:hueOff val="-82419"/>
                    <a:satOff val="-9513"/>
                    <a:lumOff val="-16343"/>
                  </a:schemeClr>
                </a:solidFill>
              </a:rPr>
              <a:t> </a:t>
            </a:r>
            <a:r>
              <a:rPr>
                <a:solidFill>
                  <a:srgbClr val="333333"/>
                </a:solidFill>
              </a:rPr>
              <a:t>を予定しています。</a:t>
            </a:r>
          </a:p>
          <a:p>
            <a:pPr algn="l" defTabSz="457200">
              <a:lnSpc>
                <a:spcPct val="80000"/>
              </a:lnSpc>
              <a:defRPr sz="1100">
                <a:solidFill>
                  <a:srgbClr val="333333"/>
                </a:solidFill>
                <a:latin typeface="游ゴシック体 ミディアム"/>
                <a:ea typeface="游ゴシック体 ミディアム"/>
                <a:cs typeface="游ゴシック体 ミディアム"/>
                <a:sym typeface="游ゴシック体 ミディアム"/>
              </a:defRPr>
            </a:pPr>
            <a:r>
              <a:t>・その他、Wevoxの運用詳細については改めて周知いたします。</a:t>
            </a:r>
          </a:p>
        </p:txBody>
      </p:sp>
      <p:sp>
        <p:nvSpPr>
          <p:cNvPr id="141" name="サーベイの回答方法"/>
          <p:cNvSpPr txBox="1"/>
          <p:nvPr/>
        </p:nvSpPr>
        <p:spPr>
          <a:xfrm>
            <a:off x="7051671" y="957394"/>
            <a:ext cx="19431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600">
                <a:solidFill>
                  <a:srgbClr val="333333"/>
                </a:solidFill>
              </a:defRPr>
            </a:lvl1pPr>
          </a:lstStyle>
          <a:p>
            <a:pPr/>
            <a:r>
              <a:t>サーベイの回答方法</a:t>
            </a:r>
          </a:p>
        </p:txBody>
      </p:sp>
      <p:sp>
        <p:nvSpPr>
          <p:cNvPr id="142" name="サーベイの回答URLが メール or Slack に届きます。…"/>
          <p:cNvSpPr txBox="1"/>
          <p:nvPr/>
        </p:nvSpPr>
        <p:spPr>
          <a:xfrm>
            <a:off x="7101309" y="1317926"/>
            <a:ext cx="5535754" cy="6794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defTabSz="457200">
              <a:lnSpc>
                <a:spcPts val="2900"/>
              </a:lnSpc>
              <a:defRPr sz="1100">
                <a:latin typeface="游ゴシック体 ミディアム"/>
                <a:ea typeface="游ゴシック体 ミディアム"/>
                <a:cs typeface="游ゴシック体 ミディアム"/>
                <a:sym typeface="游ゴシック体 ミディアム"/>
              </a:defRPr>
            </a:pPr>
            <a:r>
              <a:rPr>
                <a:solidFill>
                  <a:srgbClr val="333333"/>
                </a:solidFill>
              </a:rPr>
              <a:t>サーベイの回答URLが </a:t>
            </a:r>
            <a:r>
              <a:rPr>
                <a:solidFill>
                  <a:srgbClr val="FF6B66"/>
                </a:solidFill>
              </a:rPr>
              <a:t>メール or Slack</a:t>
            </a:r>
            <a:r>
              <a:rPr>
                <a:solidFill>
                  <a:schemeClr val="accent5">
                    <a:hueOff val="-82419"/>
                    <a:satOff val="-9513"/>
                    <a:lumOff val="-16343"/>
                  </a:schemeClr>
                </a:solidFill>
              </a:rPr>
              <a:t> </a:t>
            </a:r>
            <a:r>
              <a:rPr>
                <a:solidFill>
                  <a:srgbClr val="333333"/>
                </a:solidFill>
              </a:rPr>
              <a:t>に届きます。</a:t>
            </a:r>
          </a:p>
          <a:p>
            <a:pPr algn="l" defTabSz="457200">
              <a:lnSpc>
                <a:spcPts val="2900"/>
              </a:lnSpc>
              <a:defRPr sz="1100">
                <a:solidFill>
                  <a:srgbClr val="333333"/>
                </a:solidFill>
                <a:latin typeface="游ゴシック体 ミディアム"/>
                <a:ea typeface="游ゴシック体 ミディアム"/>
                <a:cs typeface="游ゴシック体 ミディアム"/>
                <a:sym typeface="游ゴシック体 ミディアム"/>
              </a:defRPr>
            </a:pPr>
            <a:r>
              <a:t>PC、タブレット、スマートフォンよりURLをクリックして回答してください。</a:t>
            </a:r>
          </a:p>
          <a:p>
            <a:pPr algn="l" defTabSz="457200">
              <a:lnSpc>
                <a:spcPts val="2900"/>
              </a:lnSpc>
              <a:defRPr sz="1100">
                <a:solidFill>
                  <a:srgbClr val="FF6B66"/>
                </a:solidFill>
              </a:defRPr>
            </a:pPr>
            <a:r>
              <a:t>URLは一人ひとり異なりますので、回答URLの共有や転送を行わないでください。</a:t>
            </a:r>
          </a:p>
        </p:txBody>
      </p:sp>
      <p:sp>
        <p:nvSpPr>
          <p:cNvPr id="143" name="線"/>
          <p:cNvSpPr/>
          <p:nvPr/>
        </p:nvSpPr>
        <p:spPr>
          <a:xfrm flipH="1" flipV="1">
            <a:off x="318094" y="7925271"/>
            <a:ext cx="6186064" cy="1"/>
          </a:xfrm>
          <a:prstGeom prst="line">
            <a:avLst/>
          </a:prstGeom>
          <a:ln w="12700">
            <a:solidFill>
              <a:srgbClr val="D6D5D5"/>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sp>
        <p:nvSpPr>
          <p:cNvPr id="144" name="四角形"/>
          <p:cNvSpPr/>
          <p:nvPr/>
        </p:nvSpPr>
        <p:spPr>
          <a:xfrm>
            <a:off x="692261" y="2544928"/>
            <a:ext cx="48018" cy="220888"/>
          </a:xfrm>
          <a:prstGeom prst="rect">
            <a:avLst/>
          </a:prstGeom>
          <a:solidFill>
            <a:srgbClr val="00C0BB"/>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grpSp>
        <p:nvGrpSpPr>
          <p:cNvPr id="150" name="グループ"/>
          <p:cNvGrpSpPr/>
          <p:nvPr/>
        </p:nvGrpSpPr>
        <p:grpSpPr>
          <a:xfrm>
            <a:off x="665471" y="2920600"/>
            <a:ext cx="1721246" cy="2151959"/>
            <a:chOff x="0" y="0"/>
            <a:chExt cx="1721244" cy="2151957"/>
          </a:xfrm>
        </p:grpSpPr>
        <p:sp>
          <p:nvSpPr>
            <p:cNvPr id="145" name="角丸四角形"/>
            <p:cNvSpPr/>
            <p:nvPr/>
          </p:nvSpPr>
          <p:spPr>
            <a:xfrm>
              <a:off x="0" y="0"/>
              <a:ext cx="1721245" cy="2151958"/>
            </a:xfrm>
            <a:prstGeom prst="roundRect">
              <a:avLst>
                <a:gd name="adj" fmla="val 5785"/>
              </a:avLst>
            </a:prstGeom>
            <a:solidFill>
              <a:srgbClr val="FFFFFF"/>
            </a:solidFill>
            <a:ln w="12700" cap="flat">
              <a:solidFill>
                <a:srgbClr val="D6D5D5"/>
              </a:solidFill>
              <a:prstDash val="solid"/>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pic>
          <p:nvPicPr>
            <p:cNvPr id="146" name="pasted-image.tiff" descr="pasted-image.tiff"/>
            <p:cNvPicPr>
              <a:picLocks noChangeAspect="1"/>
            </p:cNvPicPr>
            <p:nvPr/>
          </p:nvPicPr>
          <p:blipFill>
            <a:blip r:embed="rId6">
              <a:extLst/>
            </a:blip>
            <a:stretch>
              <a:fillRect/>
            </a:stretch>
          </p:blipFill>
          <p:spPr>
            <a:xfrm>
              <a:off x="308999" y="606061"/>
              <a:ext cx="1103247" cy="560818"/>
            </a:xfrm>
            <a:prstGeom prst="rect">
              <a:avLst/>
            </a:prstGeom>
            <a:ln w="12700" cap="flat">
              <a:noFill/>
              <a:miter lim="400000"/>
            </a:ln>
            <a:effectLst/>
          </p:spPr>
        </p:pic>
        <p:sp>
          <p:nvSpPr>
            <p:cNvPr id="147" name="エンゲージメント"/>
            <p:cNvSpPr txBox="1"/>
            <p:nvPr/>
          </p:nvSpPr>
          <p:spPr>
            <a:xfrm>
              <a:off x="148025" y="108966"/>
              <a:ext cx="1425195" cy="2730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300">
                  <a:solidFill>
                    <a:srgbClr val="333333"/>
                  </a:solidFill>
                </a:defRPr>
              </a:lvl1pPr>
            </a:lstStyle>
            <a:p>
              <a:pPr/>
              <a:r>
                <a:t>エンゲージメント</a:t>
              </a:r>
            </a:p>
          </p:txBody>
        </p:sp>
        <p:sp>
          <p:nvSpPr>
            <p:cNvPr id="148" name="組織や仕事に対して自発的な貢献意欲を持ち、主体的に取り組めている状態を表した指標で従業員の生産性や離職率との関係も証明されている。"/>
            <p:cNvSpPr txBox="1"/>
            <p:nvPr/>
          </p:nvSpPr>
          <p:spPr>
            <a:xfrm>
              <a:off x="117672" y="1217010"/>
              <a:ext cx="1485901" cy="812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just" defTabSz="457200">
                <a:defRPr sz="800">
                  <a:solidFill>
                    <a:srgbClr val="333333"/>
                  </a:solidFill>
                  <a:latin typeface="游ゴシック体 ミディアム"/>
                  <a:ea typeface="游ゴシック体 ミディアム"/>
                  <a:cs typeface="游ゴシック体 ミディアム"/>
                  <a:sym typeface="游ゴシック体 ミディアム"/>
                </a:defRPr>
              </a:pPr>
              <a:r>
                <a:t>組織や仕事に対して</a:t>
              </a:r>
              <a:r>
                <a:rPr>
                  <a:latin typeface="游ゴシック体 ボールド"/>
                  <a:ea typeface="游ゴシック体 ボールド"/>
                  <a:cs typeface="游ゴシック体 ボールド"/>
                  <a:sym typeface="游ゴシック体 ボールド"/>
                </a:rPr>
                <a:t>自発的な貢献意欲</a:t>
              </a:r>
              <a:r>
                <a:t>を持ち、</a:t>
              </a:r>
              <a:r>
                <a:rPr>
                  <a:latin typeface="游ゴシック体 ボールド"/>
                  <a:ea typeface="游ゴシック体 ボールド"/>
                  <a:cs typeface="游ゴシック体 ボールド"/>
                  <a:sym typeface="游ゴシック体 ボールド"/>
                </a:rPr>
                <a:t>主体的</a:t>
              </a:r>
              <a:r>
                <a:t>に取り組めている状態を表した指標で</a:t>
              </a:r>
              <a:r>
                <a:rPr>
                  <a:solidFill>
                    <a:srgbClr val="FF6B66"/>
                  </a:solidFill>
                  <a:latin typeface="游ゴシック体 ボールド"/>
                  <a:ea typeface="游ゴシック体 ボールド"/>
                  <a:cs typeface="游ゴシック体 ボールド"/>
                  <a:sym typeface="游ゴシック体 ボールド"/>
                </a:rPr>
                <a:t>従業員の生産性や離職率との関係も証明されている。</a:t>
              </a:r>
            </a:p>
          </p:txBody>
        </p:sp>
        <p:sp>
          <p:nvSpPr>
            <p:cNvPr id="149" name="(会社と個人が繋がるもの)"/>
            <p:cNvSpPr txBox="1"/>
            <p:nvPr/>
          </p:nvSpPr>
          <p:spPr>
            <a:xfrm>
              <a:off x="203828" y="339428"/>
              <a:ext cx="1313588" cy="203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800">
                  <a:solidFill>
                    <a:srgbClr val="333333"/>
                  </a:solidFill>
                </a:defRPr>
              </a:lvl1pPr>
            </a:lstStyle>
            <a:p>
              <a:pPr/>
              <a:r>
                <a:t>(会社と個人が繋がるもの)</a:t>
              </a:r>
            </a:p>
          </p:txBody>
        </p:sp>
      </p:grpSp>
      <p:grpSp>
        <p:nvGrpSpPr>
          <p:cNvPr id="156" name="グループ"/>
          <p:cNvGrpSpPr/>
          <p:nvPr/>
        </p:nvGrpSpPr>
        <p:grpSpPr>
          <a:xfrm>
            <a:off x="2551468" y="2920600"/>
            <a:ext cx="1721246" cy="2151959"/>
            <a:chOff x="0" y="0"/>
            <a:chExt cx="1721244" cy="2151957"/>
          </a:xfrm>
        </p:grpSpPr>
        <p:sp>
          <p:nvSpPr>
            <p:cNvPr id="151" name="角丸四角形"/>
            <p:cNvSpPr/>
            <p:nvPr/>
          </p:nvSpPr>
          <p:spPr>
            <a:xfrm>
              <a:off x="0" y="0"/>
              <a:ext cx="1721245" cy="2151958"/>
            </a:xfrm>
            <a:prstGeom prst="roundRect">
              <a:avLst>
                <a:gd name="adj" fmla="val 5785"/>
              </a:avLst>
            </a:prstGeom>
            <a:solidFill>
              <a:srgbClr val="FFFFFF"/>
            </a:solidFill>
            <a:ln w="12700" cap="flat">
              <a:solidFill>
                <a:srgbClr val="D6D5D5"/>
              </a:solidFill>
              <a:prstDash val="solid"/>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52" name="モチベーション"/>
            <p:cNvSpPr txBox="1"/>
            <p:nvPr/>
          </p:nvSpPr>
          <p:spPr>
            <a:xfrm>
              <a:off x="225622" y="108966"/>
              <a:ext cx="1270001" cy="2730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300">
                  <a:solidFill>
                    <a:srgbClr val="333333"/>
                  </a:solidFill>
                </a:defRPr>
              </a:lvl1pPr>
            </a:lstStyle>
            <a:p>
              <a:pPr/>
              <a:r>
                <a:t>モチベーション</a:t>
              </a:r>
            </a:p>
          </p:txBody>
        </p:sp>
        <p:sp>
          <p:nvSpPr>
            <p:cNvPr id="153" name="行動や決意をする時のきっかけまたは目的。必ずしも組織貢献や仕事への熱中に活用される訳ではなく従業員の生産性との関係は明確ではない。"/>
            <p:cNvSpPr txBox="1"/>
            <p:nvPr/>
          </p:nvSpPr>
          <p:spPr>
            <a:xfrm>
              <a:off x="117672" y="1217010"/>
              <a:ext cx="1485900" cy="812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just" defTabSz="457200">
                <a:defRPr sz="800">
                  <a:solidFill>
                    <a:srgbClr val="333333"/>
                  </a:solidFill>
                  <a:latin typeface="游ゴシック体 ミディアム"/>
                  <a:ea typeface="游ゴシック体 ミディアム"/>
                  <a:cs typeface="游ゴシック体 ミディアム"/>
                  <a:sym typeface="游ゴシック体 ミディアム"/>
                </a:defRPr>
              </a:pPr>
              <a:r>
                <a:t>行動や決意をする時の</a:t>
              </a:r>
              <a:r>
                <a:rPr>
                  <a:latin typeface="游ゴシック体 ボールド"/>
                  <a:ea typeface="游ゴシック体 ボールド"/>
                  <a:cs typeface="游ゴシック体 ボールド"/>
                  <a:sym typeface="游ゴシック体 ボールド"/>
                </a:rPr>
                <a:t>きっかけまたは目的。</a:t>
              </a:r>
              <a:r>
                <a:t>必ずしも組織貢献や仕事への熱中に活用される訳ではなく</a:t>
              </a:r>
              <a:r>
                <a:rPr>
                  <a:solidFill>
                    <a:srgbClr val="FF6B66"/>
                  </a:solidFill>
                  <a:latin typeface="游ゴシック体 ボールド"/>
                  <a:ea typeface="游ゴシック体 ボールド"/>
                  <a:cs typeface="游ゴシック体 ボールド"/>
                  <a:sym typeface="游ゴシック体 ボールド"/>
                </a:rPr>
                <a:t>従業員の生産性との関係は明確ではない。</a:t>
              </a:r>
            </a:p>
          </p:txBody>
        </p:sp>
        <p:sp>
          <p:nvSpPr>
            <p:cNvPr id="154" name="(個人が感じるもの)"/>
            <p:cNvSpPr txBox="1"/>
            <p:nvPr/>
          </p:nvSpPr>
          <p:spPr>
            <a:xfrm>
              <a:off x="356229" y="339428"/>
              <a:ext cx="1008787" cy="203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800">
                  <a:solidFill>
                    <a:srgbClr val="333333"/>
                  </a:solidFill>
                </a:defRPr>
              </a:lvl1pPr>
            </a:lstStyle>
            <a:p>
              <a:pPr/>
              <a:r>
                <a:t>(個人が感じるもの)</a:t>
              </a:r>
            </a:p>
          </p:txBody>
        </p:sp>
        <p:pic>
          <p:nvPicPr>
            <p:cNvPr id="155" name="pasted-image.tiff" descr="pasted-image.tiff"/>
            <p:cNvPicPr>
              <a:picLocks noChangeAspect="1"/>
            </p:cNvPicPr>
            <p:nvPr/>
          </p:nvPicPr>
          <p:blipFill>
            <a:blip r:embed="rId7">
              <a:extLst/>
            </a:blip>
            <a:stretch>
              <a:fillRect/>
            </a:stretch>
          </p:blipFill>
          <p:spPr>
            <a:xfrm>
              <a:off x="293948" y="593849"/>
              <a:ext cx="1184149" cy="601943"/>
            </a:xfrm>
            <a:prstGeom prst="rect">
              <a:avLst/>
            </a:prstGeom>
            <a:ln w="12700" cap="flat">
              <a:noFill/>
              <a:miter lim="400000"/>
            </a:ln>
            <a:effectLst/>
          </p:spPr>
        </p:pic>
      </p:grpSp>
      <p:grpSp>
        <p:nvGrpSpPr>
          <p:cNvPr id="162" name="グループ"/>
          <p:cNvGrpSpPr/>
          <p:nvPr/>
        </p:nvGrpSpPr>
        <p:grpSpPr>
          <a:xfrm>
            <a:off x="4438733" y="2920600"/>
            <a:ext cx="1721245" cy="2151959"/>
            <a:chOff x="0" y="0"/>
            <a:chExt cx="1721244" cy="2151957"/>
          </a:xfrm>
        </p:grpSpPr>
        <p:sp>
          <p:nvSpPr>
            <p:cNvPr id="157" name="角丸四角形"/>
            <p:cNvSpPr/>
            <p:nvPr/>
          </p:nvSpPr>
          <p:spPr>
            <a:xfrm>
              <a:off x="0" y="0"/>
              <a:ext cx="1721245" cy="2151958"/>
            </a:xfrm>
            <a:prstGeom prst="roundRect">
              <a:avLst>
                <a:gd name="adj" fmla="val 5785"/>
              </a:avLst>
            </a:prstGeom>
            <a:solidFill>
              <a:srgbClr val="FFFFFF"/>
            </a:solidFill>
            <a:ln w="12700" cap="flat">
              <a:solidFill>
                <a:srgbClr val="D6D5D5"/>
              </a:solidFill>
              <a:prstDash val="solid"/>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58" name="従業員満足度"/>
            <p:cNvSpPr txBox="1"/>
            <p:nvPr/>
          </p:nvSpPr>
          <p:spPr>
            <a:xfrm>
              <a:off x="308172" y="108966"/>
              <a:ext cx="1104901" cy="2730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300">
                  <a:solidFill>
                    <a:srgbClr val="333333"/>
                  </a:solidFill>
                </a:defRPr>
              </a:lvl1pPr>
            </a:lstStyle>
            <a:p>
              <a:pPr/>
              <a:r>
                <a:t>従業員満足度</a:t>
              </a:r>
            </a:p>
          </p:txBody>
        </p:sp>
        <p:sp>
          <p:nvSpPr>
            <p:cNvPr id="159" name="仕事内容や職場環境などに満足しているかを示す指標。満足度が高まっても意欲が高まるとは限らず、従業員の生産性との関係は明確ではない。"/>
            <p:cNvSpPr txBox="1"/>
            <p:nvPr/>
          </p:nvSpPr>
          <p:spPr>
            <a:xfrm>
              <a:off x="117672" y="1217010"/>
              <a:ext cx="1485901" cy="8128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just" defTabSz="457200">
                <a:defRPr sz="800">
                  <a:solidFill>
                    <a:srgbClr val="333333"/>
                  </a:solidFill>
                  <a:latin typeface="游ゴシック体 ミディアム"/>
                  <a:ea typeface="游ゴシック体 ミディアム"/>
                  <a:cs typeface="游ゴシック体 ミディアム"/>
                  <a:sym typeface="游ゴシック体 ミディアム"/>
                </a:defRPr>
              </a:pPr>
              <a:r>
                <a:rPr>
                  <a:latin typeface="游ゴシック体 ボールド"/>
                  <a:ea typeface="游ゴシック体 ボールド"/>
                  <a:cs typeface="游ゴシック体 ボールド"/>
                  <a:sym typeface="游ゴシック体 ボールド"/>
                </a:rPr>
                <a:t>仕事内容</a:t>
              </a:r>
              <a:r>
                <a:t>や</a:t>
              </a:r>
              <a:r>
                <a:rPr>
                  <a:latin typeface="游ゴシック体 ボールド"/>
                  <a:ea typeface="游ゴシック体 ボールド"/>
                  <a:cs typeface="游ゴシック体 ボールド"/>
                  <a:sym typeface="游ゴシック体 ボールド"/>
                </a:rPr>
                <a:t>職場環境</a:t>
              </a:r>
              <a:r>
                <a:t>などに満足しているかを示す指標。満足度が高まっても意欲が高まるとは限らず、</a:t>
              </a:r>
              <a:r>
                <a:rPr>
                  <a:solidFill>
                    <a:srgbClr val="FF6B66"/>
                  </a:solidFill>
                  <a:latin typeface="游ゴシック体 ボールド"/>
                  <a:ea typeface="游ゴシック体 ボールド"/>
                  <a:cs typeface="游ゴシック体 ボールド"/>
                  <a:sym typeface="游ゴシック体 ボールド"/>
                </a:rPr>
                <a:t>従業員の生産性との関係は明確ではない。</a:t>
              </a:r>
            </a:p>
          </p:txBody>
        </p:sp>
        <p:sp>
          <p:nvSpPr>
            <p:cNvPr id="160" name="(会社が与えるもの)"/>
            <p:cNvSpPr txBox="1"/>
            <p:nvPr/>
          </p:nvSpPr>
          <p:spPr>
            <a:xfrm>
              <a:off x="356229" y="339428"/>
              <a:ext cx="1008787" cy="203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800">
                  <a:solidFill>
                    <a:srgbClr val="333333"/>
                  </a:solidFill>
                </a:defRPr>
              </a:lvl1pPr>
            </a:lstStyle>
            <a:p>
              <a:pPr/>
              <a:r>
                <a:t>(会社が与えるもの)</a:t>
              </a:r>
            </a:p>
          </p:txBody>
        </p:sp>
        <p:pic>
          <p:nvPicPr>
            <p:cNvPr id="161" name="pasted-image.tiff" descr="pasted-image.tiff"/>
            <p:cNvPicPr>
              <a:picLocks noChangeAspect="1"/>
            </p:cNvPicPr>
            <p:nvPr/>
          </p:nvPicPr>
          <p:blipFill>
            <a:blip r:embed="rId8">
              <a:extLst/>
            </a:blip>
            <a:stretch>
              <a:fillRect/>
            </a:stretch>
          </p:blipFill>
          <p:spPr>
            <a:xfrm>
              <a:off x="281248" y="608062"/>
              <a:ext cx="1143698" cy="581380"/>
            </a:xfrm>
            <a:prstGeom prst="rect">
              <a:avLst/>
            </a:prstGeom>
            <a:ln w="12700" cap="flat">
              <a:noFill/>
              <a:miter lim="400000"/>
            </a:ln>
            <a:effectLst/>
          </p:spPr>
        </p:pic>
      </p:grpSp>
      <p:sp>
        <p:nvSpPr>
          <p:cNvPr id="163" name="参考動画：Wevoxファーストガイド(各5分程度)"/>
          <p:cNvSpPr txBox="1"/>
          <p:nvPr/>
        </p:nvSpPr>
        <p:spPr>
          <a:xfrm>
            <a:off x="689138" y="5318827"/>
            <a:ext cx="5547505" cy="2730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1300">
                <a:solidFill>
                  <a:srgbClr val="333333"/>
                </a:solidFill>
              </a:defRPr>
            </a:lvl1pPr>
          </a:lstStyle>
          <a:p>
            <a:pPr/>
            <a:r>
              <a:t>  参考動画：Wevoxファーストガイド(各5分程度)</a:t>
            </a:r>
          </a:p>
        </p:txBody>
      </p:sp>
      <p:sp>
        <p:nvSpPr>
          <p:cNvPr id="164" name="四角形"/>
          <p:cNvSpPr/>
          <p:nvPr/>
        </p:nvSpPr>
        <p:spPr>
          <a:xfrm>
            <a:off x="692261" y="5344908"/>
            <a:ext cx="48018" cy="220889"/>
          </a:xfrm>
          <a:prstGeom prst="rect">
            <a:avLst/>
          </a:prstGeom>
          <a:solidFill>
            <a:srgbClr val="00C0BB"/>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sp>
        <p:nvSpPr>
          <p:cNvPr id="165" name="エンゲージメントスコアは、あくまで『心の状態』を示すものです。…"/>
          <p:cNvSpPr txBox="1"/>
          <p:nvPr/>
        </p:nvSpPr>
        <p:spPr>
          <a:xfrm>
            <a:off x="669614" y="1851930"/>
            <a:ext cx="5535754" cy="4635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z="1100">
                <a:solidFill>
                  <a:srgbClr val="56BDBA"/>
                </a:solidFill>
              </a:defRPr>
            </a:pPr>
            <a:r>
              <a:rPr>
                <a:solidFill>
                  <a:srgbClr val="000000"/>
                </a:solidFill>
                <a:latin typeface="游ゴシック体 ミディアム"/>
                <a:ea typeface="游ゴシック体 ミディアム"/>
                <a:cs typeface="游ゴシック体 ミディアム"/>
                <a:sym typeface="游ゴシック体 ミディアム"/>
              </a:rPr>
              <a:t>エンゲージメントスコアは、あくまで</a:t>
            </a:r>
            <a:r>
              <a:rPr>
                <a:solidFill>
                  <a:srgbClr val="333333"/>
                </a:solidFill>
              </a:rPr>
              <a:t>『心の状態』</a:t>
            </a:r>
            <a:r>
              <a:rPr>
                <a:solidFill>
                  <a:srgbClr val="000000"/>
                </a:solidFill>
                <a:latin typeface="游ゴシック体 ミディアム"/>
                <a:ea typeface="游ゴシック体 ミディアム"/>
                <a:cs typeface="游ゴシック体 ミディアム"/>
                <a:sym typeface="游ゴシック体 ミディアム"/>
              </a:rPr>
              <a:t>を示すものです。</a:t>
            </a:r>
            <a:endParaRPr>
              <a:solidFill>
                <a:srgbClr val="000000"/>
              </a:solidFill>
              <a:latin typeface="游ゴシック体 ミディアム"/>
              <a:ea typeface="游ゴシック体 ミディアム"/>
              <a:cs typeface="游ゴシック体 ミディアム"/>
              <a:sym typeface="游ゴシック体 ミディアム"/>
            </a:endParaRPr>
          </a:p>
          <a:p>
            <a:pPr algn="l">
              <a:defRPr sz="1100">
                <a:solidFill>
                  <a:srgbClr val="FF6B66"/>
                </a:solidFill>
              </a:defRPr>
            </a:pPr>
            <a:r>
              <a:t>皆さんを評価するものではありませんので、安心して率直に回答してください。</a:t>
            </a:r>
          </a:p>
        </p:txBody>
      </p:sp>
      <p:sp>
        <p:nvSpPr>
          <p:cNvPr id="166" name="回答イメージ"/>
          <p:cNvSpPr txBox="1"/>
          <p:nvPr/>
        </p:nvSpPr>
        <p:spPr>
          <a:xfrm>
            <a:off x="7138198" y="2277547"/>
            <a:ext cx="5547505" cy="2730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1300">
                <a:solidFill>
                  <a:srgbClr val="333333"/>
                </a:solidFill>
              </a:defRPr>
            </a:lvl1pPr>
          </a:lstStyle>
          <a:p>
            <a:pPr/>
            <a:r>
              <a:t>  回答イメージ</a:t>
            </a:r>
          </a:p>
        </p:txBody>
      </p:sp>
      <p:sp>
        <p:nvSpPr>
          <p:cNvPr id="167" name="四角形"/>
          <p:cNvSpPr/>
          <p:nvPr/>
        </p:nvSpPr>
        <p:spPr>
          <a:xfrm>
            <a:off x="7154021" y="2303628"/>
            <a:ext cx="48018" cy="220888"/>
          </a:xfrm>
          <a:prstGeom prst="rect">
            <a:avLst/>
          </a:prstGeom>
          <a:solidFill>
            <a:srgbClr val="00C0BB"/>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pic>
        <p:nvPicPr>
          <p:cNvPr id="168" name="スクリーンショット 2023-09-28 15.30.59.png" descr="スクリーンショット 2023-09-28 15.30.59.png"/>
          <p:cNvPicPr>
            <a:picLocks noChangeAspect="1"/>
          </p:cNvPicPr>
          <p:nvPr/>
        </p:nvPicPr>
        <p:blipFill>
          <a:blip r:embed="rId9">
            <a:extLst/>
          </a:blip>
          <a:stretch>
            <a:fillRect/>
          </a:stretch>
        </p:blipFill>
        <p:spPr>
          <a:xfrm>
            <a:off x="7158034" y="3131403"/>
            <a:ext cx="3192809" cy="1730353"/>
          </a:xfrm>
          <a:prstGeom prst="rect">
            <a:avLst/>
          </a:prstGeom>
          <a:ln>
            <a:solidFill>
              <a:srgbClr val="D6D5D5"/>
            </a:solidFill>
            <a:miter lim="400000"/>
          </a:ln>
        </p:spPr>
      </p:pic>
      <p:pic>
        <p:nvPicPr>
          <p:cNvPr id="169" name="スクリーンショット 2025-05-15 15.07.55.png" descr="スクリーンショット 2025-05-15 15.07.55.png"/>
          <p:cNvPicPr>
            <a:picLocks noChangeAspect="1"/>
          </p:cNvPicPr>
          <p:nvPr/>
        </p:nvPicPr>
        <p:blipFill>
          <a:blip r:embed="rId10">
            <a:extLst/>
          </a:blip>
          <a:srcRect l="0" t="6098" r="0" b="1011"/>
          <a:stretch>
            <a:fillRect/>
          </a:stretch>
        </p:blipFill>
        <p:spPr>
          <a:xfrm>
            <a:off x="7996608" y="5863823"/>
            <a:ext cx="3192808" cy="1166442"/>
          </a:xfrm>
          <a:prstGeom prst="rect">
            <a:avLst/>
          </a:prstGeom>
          <a:ln>
            <a:solidFill>
              <a:srgbClr val="D6D5D5"/>
            </a:solidFill>
            <a:miter lim="400000"/>
          </a:ln>
        </p:spPr>
      </p:pic>
      <p:grpSp>
        <p:nvGrpSpPr>
          <p:cNvPr id="172" name="グループ"/>
          <p:cNvGrpSpPr/>
          <p:nvPr/>
        </p:nvGrpSpPr>
        <p:grpSpPr>
          <a:xfrm>
            <a:off x="10526345" y="3194589"/>
            <a:ext cx="1270001" cy="881640"/>
            <a:chOff x="0" y="0"/>
            <a:chExt cx="1270000" cy="881638"/>
          </a:xfrm>
        </p:grpSpPr>
        <p:sp>
          <p:nvSpPr>
            <p:cNvPr id="170" name="回答を選択すると 次の質問に進みます"/>
            <p:cNvSpPr/>
            <p:nvPr/>
          </p:nvSpPr>
          <p:spPr>
            <a:xfrm>
              <a:off x="0" y="0"/>
              <a:ext cx="1270000" cy="652399"/>
            </a:xfrm>
            <a:prstGeom prst="roundRect">
              <a:avLst>
                <a:gd name="adj" fmla="val 15573"/>
              </a:avLst>
            </a:prstGeom>
            <a:solidFill>
              <a:srgbClr val="CEEDEC"/>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defRPr sz="900">
                  <a:solidFill>
                    <a:srgbClr val="333333"/>
                  </a:solidFill>
                  <a:latin typeface="游ゴシック体 ミディアム"/>
                  <a:ea typeface="游ゴシック体 ミディアム"/>
                  <a:cs typeface="游ゴシック体 ミディアム"/>
                  <a:sym typeface="游ゴシック体 ミディアム"/>
                </a:defRPr>
              </a:pPr>
              <a:r>
                <a:t>回答を選択すると</a:t>
              </a:r>
              <a:br/>
              <a:r>
                <a:t>次の質問に進みます</a:t>
              </a:r>
            </a:p>
          </p:txBody>
        </p:sp>
        <p:sp>
          <p:nvSpPr>
            <p:cNvPr id="171" name="三角形"/>
            <p:cNvSpPr/>
            <p:nvPr/>
          </p:nvSpPr>
          <p:spPr>
            <a:xfrm rot="8700000">
              <a:off x="642408" y="496384"/>
              <a:ext cx="269675" cy="3385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21600"/>
                  </a:lnTo>
                  <a:lnTo>
                    <a:pt x="0" y="21600"/>
                  </a:lnTo>
                  <a:close/>
                </a:path>
              </a:pathLst>
            </a:custGeom>
            <a:solidFill>
              <a:srgbClr val="CEEDEC"/>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grpSp>
      <p:sp>
        <p:nvSpPr>
          <p:cNvPr id="173" name="組織のエンゲージメントを高めるために、ぜひご協力お願いいたします！"/>
          <p:cNvSpPr/>
          <p:nvPr/>
        </p:nvSpPr>
        <p:spPr>
          <a:xfrm>
            <a:off x="7136094" y="8904852"/>
            <a:ext cx="5137595" cy="395354"/>
          </a:xfrm>
          <a:prstGeom prst="roundRect">
            <a:avLst>
              <a:gd name="adj" fmla="val 25699"/>
            </a:avLst>
          </a:prstGeom>
          <a:solidFill>
            <a:srgbClr val="FF6B66"/>
          </a:solidFill>
          <a:ln w="12700">
            <a:miter lim="400000"/>
          </a:ln>
          <a:extLst>
            <a:ext uri="{C572A759-6A51-4108-AA02-DFA0A04FC94B}">
              <ma14:wrappingTextBoxFlag xmlns:ma14="http://schemas.microsoft.com/office/mac/drawingml/2011/main" val="1"/>
            </a:ext>
          </a:extLst>
        </p:spPr>
        <p:txBody>
          <a:bodyPr lIns="50800" tIns="50800" rIns="50800" bIns="50800" anchor="b"/>
          <a:lstStyle>
            <a:lvl1pPr>
              <a:defRPr sz="1100">
                <a:solidFill>
                  <a:srgbClr val="FFFFFF"/>
                </a:solidFill>
              </a:defRPr>
            </a:lvl1pPr>
          </a:lstStyle>
          <a:p>
            <a:pPr/>
            <a:r>
              <a:t>組織のエンゲージメントを高めるために、ぜひご協力お願いいたします！</a:t>
            </a:r>
          </a:p>
        </p:txBody>
      </p:sp>
      <p:pic>
        <p:nvPicPr>
          <p:cNvPr id="174" name="アセット10@4x.png" descr="アセット10@4x.png"/>
          <p:cNvPicPr>
            <a:picLocks noChangeAspect="1"/>
          </p:cNvPicPr>
          <p:nvPr/>
        </p:nvPicPr>
        <p:blipFill>
          <a:blip r:embed="rId11">
            <a:extLst/>
          </a:blip>
          <a:stretch>
            <a:fillRect/>
          </a:stretch>
        </p:blipFill>
        <p:spPr>
          <a:xfrm>
            <a:off x="6843541" y="8711496"/>
            <a:ext cx="608698" cy="637669"/>
          </a:xfrm>
          <a:prstGeom prst="rect">
            <a:avLst/>
          </a:prstGeom>
          <a:ln w="12700">
            <a:miter lim="400000"/>
          </a:ln>
        </p:spPr>
      </p:pic>
      <p:pic>
        <p:nvPicPr>
          <p:cNvPr id="175" name="アセット 11@4x.png" descr="アセット 11@4x.png"/>
          <p:cNvPicPr>
            <a:picLocks noChangeAspect="1"/>
          </p:cNvPicPr>
          <p:nvPr/>
        </p:nvPicPr>
        <p:blipFill>
          <a:blip r:embed="rId12">
            <a:extLst/>
          </a:blip>
          <a:stretch>
            <a:fillRect/>
          </a:stretch>
        </p:blipFill>
        <p:spPr>
          <a:xfrm>
            <a:off x="11925696" y="8748821"/>
            <a:ext cx="703693" cy="601943"/>
          </a:xfrm>
          <a:prstGeom prst="rect">
            <a:avLst/>
          </a:prstGeom>
          <a:ln w="12700">
            <a:miter lim="400000"/>
          </a:ln>
        </p:spPr>
      </p:pic>
      <p:grpSp>
        <p:nvGrpSpPr>
          <p:cNvPr id="178" name="グループ"/>
          <p:cNvGrpSpPr/>
          <p:nvPr/>
        </p:nvGrpSpPr>
        <p:grpSpPr>
          <a:xfrm>
            <a:off x="333968" y="6834340"/>
            <a:ext cx="304801" cy="304800"/>
            <a:chOff x="0" y="0"/>
            <a:chExt cx="304799" cy="304799"/>
          </a:xfrm>
        </p:grpSpPr>
        <p:sp>
          <p:nvSpPr>
            <p:cNvPr id="176" name="円形"/>
            <p:cNvSpPr/>
            <p:nvPr/>
          </p:nvSpPr>
          <p:spPr>
            <a:xfrm>
              <a:off x="0" y="0"/>
              <a:ext cx="304800" cy="304800"/>
            </a:xfrm>
            <a:prstGeom prst="ellipse">
              <a:avLst/>
            </a:prstGeom>
            <a:solidFill>
              <a:srgbClr val="00C0BB"/>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77" name="2"/>
            <p:cNvSpPr txBox="1"/>
            <p:nvPr/>
          </p:nvSpPr>
          <p:spPr>
            <a:xfrm>
              <a:off x="66059" y="46892"/>
              <a:ext cx="172682" cy="2110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000">
                  <a:solidFill>
                    <a:srgbClr val="FFFFFF"/>
                  </a:solidFill>
                </a:defRPr>
              </a:lvl1pPr>
            </a:lstStyle>
            <a:p>
              <a:pPr/>
              <a:r>
                <a:t>2</a:t>
              </a:r>
            </a:p>
          </p:txBody>
        </p:sp>
      </p:grpSp>
      <p:grpSp>
        <p:nvGrpSpPr>
          <p:cNvPr id="181" name="グループ"/>
          <p:cNvGrpSpPr/>
          <p:nvPr/>
        </p:nvGrpSpPr>
        <p:grpSpPr>
          <a:xfrm>
            <a:off x="333968" y="8168147"/>
            <a:ext cx="304801" cy="304801"/>
            <a:chOff x="0" y="0"/>
            <a:chExt cx="304799" cy="304799"/>
          </a:xfrm>
        </p:grpSpPr>
        <p:sp>
          <p:nvSpPr>
            <p:cNvPr id="179" name="円形"/>
            <p:cNvSpPr/>
            <p:nvPr/>
          </p:nvSpPr>
          <p:spPr>
            <a:xfrm>
              <a:off x="0" y="0"/>
              <a:ext cx="304800" cy="304800"/>
            </a:xfrm>
            <a:prstGeom prst="ellipse">
              <a:avLst/>
            </a:prstGeom>
            <a:solidFill>
              <a:srgbClr val="00C0BB"/>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80" name="3"/>
            <p:cNvSpPr txBox="1"/>
            <p:nvPr/>
          </p:nvSpPr>
          <p:spPr>
            <a:xfrm>
              <a:off x="66059" y="46892"/>
              <a:ext cx="172682" cy="2110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000">
                  <a:solidFill>
                    <a:srgbClr val="FFFFFF"/>
                  </a:solidFill>
                </a:defRPr>
              </a:lvl1pPr>
            </a:lstStyle>
            <a:p>
              <a:pPr/>
              <a:r>
                <a:t>3</a:t>
              </a:r>
            </a:p>
          </p:txBody>
        </p:sp>
      </p:grpSp>
      <p:grpSp>
        <p:nvGrpSpPr>
          <p:cNvPr id="184" name="グループ"/>
          <p:cNvGrpSpPr/>
          <p:nvPr/>
        </p:nvGrpSpPr>
        <p:grpSpPr>
          <a:xfrm>
            <a:off x="6716027" y="970094"/>
            <a:ext cx="304801" cy="304801"/>
            <a:chOff x="0" y="0"/>
            <a:chExt cx="304799" cy="304799"/>
          </a:xfrm>
        </p:grpSpPr>
        <p:sp>
          <p:nvSpPr>
            <p:cNvPr id="182" name="円形"/>
            <p:cNvSpPr/>
            <p:nvPr/>
          </p:nvSpPr>
          <p:spPr>
            <a:xfrm>
              <a:off x="0" y="0"/>
              <a:ext cx="304800" cy="304800"/>
            </a:xfrm>
            <a:prstGeom prst="ellipse">
              <a:avLst/>
            </a:prstGeom>
            <a:solidFill>
              <a:srgbClr val="00C0BB"/>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83" name="4"/>
            <p:cNvSpPr txBox="1"/>
            <p:nvPr/>
          </p:nvSpPr>
          <p:spPr>
            <a:xfrm>
              <a:off x="66059" y="46892"/>
              <a:ext cx="172682" cy="2110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000">
                  <a:solidFill>
                    <a:srgbClr val="FFFFFF"/>
                  </a:solidFill>
                </a:defRPr>
              </a:lvl1pPr>
            </a:lstStyle>
            <a:p>
              <a:pPr/>
              <a:r>
                <a:t>4</a:t>
              </a:r>
            </a:p>
          </p:txBody>
        </p:sp>
      </p:grpSp>
      <p:grpSp>
        <p:nvGrpSpPr>
          <p:cNvPr id="187" name="グループ"/>
          <p:cNvGrpSpPr/>
          <p:nvPr/>
        </p:nvGrpSpPr>
        <p:grpSpPr>
          <a:xfrm>
            <a:off x="6716027" y="7560780"/>
            <a:ext cx="304801" cy="304801"/>
            <a:chOff x="0" y="0"/>
            <a:chExt cx="304799" cy="304799"/>
          </a:xfrm>
        </p:grpSpPr>
        <p:sp>
          <p:nvSpPr>
            <p:cNvPr id="185" name="円形"/>
            <p:cNvSpPr/>
            <p:nvPr/>
          </p:nvSpPr>
          <p:spPr>
            <a:xfrm>
              <a:off x="0" y="0"/>
              <a:ext cx="304800" cy="304800"/>
            </a:xfrm>
            <a:prstGeom prst="ellipse">
              <a:avLst/>
            </a:prstGeom>
            <a:solidFill>
              <a:srgbClr val="00C0BB"/>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86" name="5"/>
            <p:cNvSpPr txBox="1"/>
            <p:nvPr/>
          </p:nvSpPr>
          <p:spPr>
            <a:xfrm>
              <a:off x="66059" y="46892"/>
              <a:ext cx="172682" cy="21101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000">
                  <a:solidFill>
                    <a:srgbClr val="FFFFFF"/>
                  </a:solidFill>
                </a:defRPr>
              </a:lvl1pPr>
            </a:lstStyle>
            <a:p>
              <a:pPr/>
              <a:r>
                <a:t>5</a:t>
              </a:r>
            </a:p>
          </p:txBody>
        </p:sp>
      </p:grpSp>
      <p:pic>
        <p:nvPicPr>
          <p:cNvPr id="188" name="アセット 17@4x.png" descr="アセット 17@4x.png"/>
          <p:cNvPicPr>
            <a:picLocks noChangeAspect="1"/>
          </p:cNvPicPr>
          <p:nvPr/>
        </p:nvPicPr>
        <p:blipFill>
          <a:blip r:embed="rId13">
            <a:extLst/>
          </a:blip>
          <a:stretch>
            <a:fillRect/>
          </a:stretch>
        </p:blipFill>
        <p:spPr>
          <a:xfrm>
            <a:off x="6831385" y="8689472"/>
            <a:ext cx="151033" cy="151034"/>
          </a:xfrm>
          <a:prstGeom prst="rect">
            <a:avLst/>
          </a:prstGeom>
          <a:ln w="12700">
            <a:miter lim="400000"/>
          </a:ln>
        </p:spPr>
      </p:pic>
      <p:pic>
        <p:nvPicPr>
          <p:cNvPr id="189" name="アセット 17@4x.png" descr="アセット 17@4x.png"/>
          <p:cNvPicPr>
            <a:picLocks noChangeAspect="1"/>
          </p:cNvPicPr>
          <p:nvPr/>
        </p:nvPicPr>
        <p:blipFill>
          <a:blip r:embed="rId13">
            <a:extLst/>
          </a:blip>
          <a:stretch>
            <a:fillRect/>
          </a:stretch>
        </p:blipFill>
        <p:spPr>
          <a:xfrm>
            <a:off x="6955210" y="8603806"/>
            <a:ext cx="74084" cy="74085"/>
          </a:xfrm>
          <a:prstGeom prst="rect">
            <a:avLst/>
          </a:prstGeom>
          <a:ln w="12700">
            <a:miter lim="400000"/>
          </a:ln>
        </p:spPr>
      </p:pic>
      <p:pic>
        <p:nvPicPr>
          <p:cNvPr id="190" name="アセット 17@4x.png" descr="アセット 17@4x.png"/>
          <p:cNvPicPr>
            <a:picLocks noChangeAspect="1"/>
          </p:cNvPicPr>
          <p:nvPr/>
        </p:nvPicPr>
        <p:blipFill>
          <a:blip r:embed="rId13">
            <a:extLst/>
          </a:blip>
          <a:stretch>
            <a:fillRect/>
          </a:stretch>
        </p:blipFill>
        <p:spPr>
          <a:xfrm>
            <a:off x="12477759" y="8740272"/>
            <a:ext cx="151033" cy="151034"/>
          </a:xfrm>
          <a:prstGeom prst="rect">
            <a:avLst/>
          </a:prstGeom>
          <a:ln w="12700">
            <a:miter lim="400000"/>
          </a:ln>
        </p:spPr>
      </p:pic>
      <p:pic>
        <p:nvPicPr>
          <p:cNvPr id="191" name="アセット 17@4x.png" descr="アセット 17@4x.png"/>
          <p:cNvPicPr>
            <a:picLocks noChangeAspect="1"/>
          </p:cNvPicPr>
          <p:nvPr/>
        </p:nvPicPr>
        <p:blipFill>
          <a:blip r:embed="rId13">
            <a:extLst/>
          </a:blip>
          <a:stretch>
            <a:fillRect/>
          </a:stretch>
        </p:blipFill>
        <p:spPr>
          <a:xfrm>
            <a:off x="7329085" y="8743506"/>
            <a:ext cx="74085" cy="74085"/>
          </a:xfrm>
          <a:prstGeom prst="rect">
            <a:avLst/>
          </a:prstGeom>
          <a:ln w="12700">
            <a:miter lim="400000"/>
          </a:ln>
        </p:spPr>
      </p:pic>
      <p:pic>
        <p:nvPicPr>
          <p:cNvPr id="192" name="アセット 17@4x.png" descr="アセット 17@4x.png"/>
          <p:cNvPicPr>
            <a:picLocks noChangeAspect="1"/>
          </p:cNvPicPr>
          <p:nvPr/>
        </p:nvPicPr>
        <p:blipFill>
          <a:blip r:embed="rId13">
            <a:extLst/>
          </a:blip>
          <a:stretch>
            <a:fillRect/>
          </a:stretch>
        </p:blipFill>
        <p:spPr>
          <a:xfrm>
            <a:off x="12021354" y="8743506"/>
            <a:ext cx="74085" cy="74085"/>
          </a:xfrm>
          <a:prstGeom prst="rect">
            <a:avLst/>
          </a:prstGeom>
          <a:ln w="12700">
            <a:miter lim="400000"/>
          </a:ln>
        </p:spPr>
      </p:pic>
      <p:pic>
        <p:nvPicPr>
          <p:cNvPr id="193" name="アセット 17@4x.png" descr="アセット 17@4x.png"/>
          <p:cNvPicPr>
            <a:picLocks noChangeAspect="1"/>
          </p:cNvPicPr>
          <p:nvPr/>
        </p:nvPicPr>
        <p:blipFill>
          <a:blip r:embed="rId13">
            <a:extLst/>
          </a:blip>
          <a:stretch>
            <a:fillRect/>
          </a:stretch>
        </p:blipFill>
        <p:spPr>
          <a:xfrm>
            <a:off x="12427754" y="8644022"/>
            <a:ext cx="74085" cy="74085"/>
          </a:xfrm>
          <a:prstGeom prst="rect">
            <a:avLst/>
          </a:prstGeom>
          <a:ln w="12700">
            <a:miter lim="400000"/>
          </a:ln>
        </p:spPr>
      </p:pic>
      <p:pic>
        <p:nvPicPr>
          <p:cNvPr id="194" name="cs_san.png" descr="cs_san.png"/>
          <p:cNvPicPr>
            <a:picLocks noChangeAspect="1"/>
          </p:cNvPicPr>
          <p:nvPr/>
        </p:nvPicPr>
        <p:blipFill>
          <a:blip r:embed="rId14">
            <a:extLst/>
          </a:blip>
          <a:stretch>
            <a:fillRect/>
          </a:stretch>
        </p:blipFill>
        <p:spPr>
          <a:xfrm flipH="1">
            <a:off x="10787382" y="3476616"/>
            <a:ext cx="1506411" cy="1506410"/>
          </a:xfrm>
          <a:prstGeom prst="rect">
            <a:avLst/>
          </a:prstGeom>
          <a:ln w="12700">
            <a:miter lim="400000"/>
          </a:ln>
        </p:spPr>
      </p:pic>
      <p:pic>
        <p:nvPicPr>
          <p:cNvPr id="195" name="アセット 10@4x.png" descr="アセット 10@4x.png"/>
          <p:cNvPicPr>
            <a:picLocks noChangeAspect="1"/>
          </p:cNvPicPr>
          <p:nvPr/>
        </p:nvPicPr>
        <p:blipFill>
          <a:blip r:embed="rId15">
            <a:extLst/>
          </a:blip>
          <a:stretch>
            <a:fillRect/>
          </a:stretch>
        </p:blipFill>
        <p:spPr>
          <a:xfrm flipH="1" rot="20460000">
            <a:off x="11923768" y="3853505"/>
            <a:ext cx="296026" cy="273050"/>
          </a:xfrm>
          <a:prstGeom prst="rect">
            <a:avLst/>
          </a:prstGeom>
          <a:ln w="12700">
            <a:miter lim="400000"/>
          </a:ln>
        </p:spPr>
      </p:pic>
      <p:grpSp>
        <p:nvGrpSpPr>
          <p:cNvPr id="198" name="グループ"/>
          <p:cNvGrpSpPr/>
          <p:nvPr/>
        </p:nvGrpSpPr>
        <p:grpSpPr>
          <a:xfrm>
            <a:off x="4523423" y="200023"/>
            <a:ext cx="3805239" cy="929085"/>
            <a:chOff x="-152796" y="0"/>
            <a:chExt cx="3805237" cy="929084"/>
          </a:xfrm>
        </p:grpSpPr>
        <p:sp>
          <p:nvSpPr>
            <p:cNvPr id="196" name="コールアウト"/>
            <p:cNvSpPr/>
            <p:nvPr/>
          </p:nvSpPr>
          <p:spPr>
            <a:xfrm>
              <a:off x="-152797" y="0"/>
              <a:ext cx="3805238" cy="9290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36" y="0"/>
                  </a:moveTo>
                  <a:cubicBezTo>
                    <a:pt x="1077" y="0"/>
                    <a:pt x="867" y="857"/>
                    <a:pt x="867" y="1919"/>
                  </a:cubicBezTo>
                  <a:lnTo>
                    <a:pt x="867" y="4281"/>
                  </a:lnTo>
                  <a:lnTo>
                    <a:pt x="0" y="7206"/>
                  </a:lnTo>
                  <a:lnTo>
                    <a:pt x="867" y="10122"/>
                  </a:lnTo>
                  <a:lnTo>
                    <a:pt x="867" y="19681"/>
                  </a:lnTo>
                  <a:cubicBezTo>
                    <a:pt x="867" y="20743"/>
                    <a:pt x="1077" y="21600"/>
                    <a:pt x="1336" y="21600"/>
                  </a:cubicBezTo>
                  <a:lnTo>
                    <a:pt x="21129" y="21600"/>
                  </a:lnTo>
                  <a:cubicBezTo>
                    <a:pt x="21388" y="21600"/>
                    <a:pt x="21600" y="20743"/>
                    <a:pt x="21600" y="19681"/>
                  </a:cubicBezTo>
                  <a:lnTo>
                    <a:pt x="21600" y="1919"/>
                  </a:lnTo>
                  <a:cubicBezTo>
                    <a:pt x="21600" y="857"/>
                    <a:pt x="21388" y="0"/>
                    <a:pt x="21129" y="0"/>
                  </a:cubicBezTo>
                  <a:lnTo>
                    <a:pt x="1336" y="0"/>
                  </a:lnTo>
                  <a:close/>
                </a:path>
              </a:pathLst>
            </a:custGeom>
            <a:solidFill>
              <a:srgbClr val="56BDBA"/>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197" name="ご入力者様へ…"/>
            <p:cNvSpPr txBox="1"/>
            <p:nvPr/>
          </p:nvSpPr>
          <p:spPr>
            <a:xfrm>
              <a:off x="165909" y="88374"/>
              <a:ext cx="3336243" cy="75248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l" defTabSz="457200">
                <a:lnSpc>
                  <a:spcPts val="2200"/>
                </a:lnSpc>
                <a:defRPr sz="900">
                  <a:solidFill>
                    <a:srgbClr val="FFFFFF"/>
                  </a:solidFill>
                  <a:latin typeface="游ゴシック体 ミディアム"/>
                  <a:ea typeface="游ゴシック体 ミディアム"/>
                  <a:cs typeface="游ゴシック体 ミディアム"/>
                  <a:sym typeface="游ゴシック体 ミディアム"/>
                </a:defRPr>
              </a:pPr>
              <a:r>
                <a:t>ご入力者様へ</a:t>
              </a:r>
            </a:p>
            <a:p>
              <a:pPr algn="l" defTabSz="457200">
                <a:lnSpc>
                  <a:spcPts val="2200"/>
                </a:lnSpc>
                <a:defRPr sz="900">
                  <a:solidFill>
                    <a:srgbClr val="FFFFFF"/>
                  </a:solidFill>
                  <a:latin typeface="游ゴシック体 ミディアム"/>
                  <a:ea typeface="游ゴシック体 ミディアム"/>
                  <a:cs typeface="游ゴシック体 ミディアム"/>
                  <a:sym typeface="游ゴシック体 ミディアム"/>
                </a:defRPr>
              </a:pPr>
              <a:r>
                <a:t>この吹き出しに書かれている内容はご入力者様向けの案内です。共有時は削除してください。</a:t>
              </a:r>
            </a:p>
          </p:txBody>
        </p:sp>
      </p:grpSp>
      <p:grpSp>
        <p:nvGrpSpPr>
          <p:cNvPr id="201" name="グループ"/>
          <p:cNvGrpSpPr/>
          <p:nvPr/>
        </p:nvGrpSpPr>
        <p:grpSpPr>
          <a:xfrm>
            <a:off x="2719328" y="7963862"/>
            <a:ext cx="3149204" cy="615068"/>
            <a:chOff x="0" y="0"/>
            <a:chExt cx="3149203" cy="615067"/>
          </a:xfrm>
        </p:grpSpPr>
        <p:sp>
          <p:nvSpPr>
            <p:cNvPr id="199" name="コールアウト"/>
            <p:cNvSpPr/>
            <p:nvPr/>
          </p:nvSpPr>
          <p:spPr>
            <a:xfrm>
              <a:off x="0" y="48329"/>
              <a:ext cx="3149204" cy="5667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47" y="0"/>
                  </a:moveTo>
                  <a:cubicBezTo>
                    <a:pt x="245" y="0"/>
                    <a:pt x="0" y="1360"/>
                    <a:pt x="0" y="3040"/>
                  </a:cubicBezTo>
                  <a:lnTo>
                    <a:pt x="0" y="14597"/>
                  </a:lnTo>
                  <a:cubicBezTo>
                    <a:pt x="0" y="16277"/>
                    <a:pt x="245" y="17652"/>
                    <a:pt x="547" y="17652"/>
                  </a:cubicBezTo>
                  <a:lnTo>
                    <a:pt x="2270" y="17652"/>
                  </a:lnTo>
                  <a:lnTo>
                    <a:pt x="2815" y="21600"/>
                  </a:lnTo>
                  <a:lnTo>
                    <a:pt x="3359" y="17652"/>
                  </a:lnTo>
                  <a:lnTo>
                    <a:pt x="21053" y="17652"/>
                  </a:lnTo>
                  <a:cubicBezTo>
                    <a:pt x="21355" y="17652"/>
                    <a:pt x="21600" y="16277"/>
                    <a:pt x="21600" y="14597"/>
                  </a:cubicBezTo>
                  <a:lnTo>
                    <a:pt x="21600" y="3040"/>
                  </a:lnTo>
                  <a:cubicBezTo>
                    <a:pt x="21600" y="1360"/>
                    <a:pt x="21355" y="0"/>
                    <a:pt x="21053" y="0"/>
                  </a:cubicBezTo>
                  <a:lnTo>
                    <a:pt x="547" y="0"/>
                  </a:lnTo>
                  <a:close/>
                </a:path>
              </a:pathLst>
            </a:custGeom>
            <a:solidFill>
              <a:srgbClr val="56BDBA"/>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00" name="赤字部分を実施内容に合わせてご入力ください。"/>
            <p:cNvSpPr txBox="1"/>
            <p:nvPr/>
          </p:nvSpPr>
          <p:spPr>
            <a:xfrm>
              <a:off x="78641" y="0"/>
              <a:ext cx="3005008" cy="543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l" defTabSz="457200">
                <a:lnSpc>
                  <a:spcPts val="2700"/>
                </a:lnSpc>
                <a:defRPr sz="900">
                  <a:solidFill>
                    <a:srgbClr val="FFFFFF"/>
                  </a:solidFill>
                  <a:latin typeface="游ゴシック体 ミディアム"/>
                  <a:ea typeface="游ゴシック体 ミディアム"/>
                  <a:cs typeface="游ゴシック体 ミディアム"/>
                  <a:sym typeface="游ゴシック体 ミディアム"/>
                </a:defRPr>
              </a:lvl1pPr>
            </a:lstStyle>
            <a:p>
              <a:pPr/>
              <a:r>
                <a:t>赤字部分を実施内容に合わせてご入力ください。</a:t>
              </a:r>
            </a:p>
          </p:txBody>
        </p:sp>
      </p:grpSp>
      <p:grpSp>
        <p:nvGrpSpPr>
          <p:cNvPr id="204" name="グループ"/>
          <p:cNvGrpSpPr/>
          <p:nvPr/>
        </p:nvGrpSpPr>
        <p:grpSpPr>
          <a:xfrm>
            <a:off x="2575770" y="8733464"/>
            <a:ext cx="4298554" cy="847329"/>
            <a:chOff x="-175815" y="0"/>
            <a:chExt cx="4298553" cy="847328"/>
          </a:xfrm>
        </p:grpSpPr>
        <p:sp>
          <p:nvSpPr>
            <p:cNvPr id="202" name="コールアウト"/>
            <p:cNvSpPr/>
            <p:nvPr/>
          </p:nvSpPr>
          <p:spPr>
            <a:xfrm>
              <a:off x="-175816" y="0"/>
              <a:ext cx="4298554" cy="8473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68" y="0"/>
                  </a:moveTo>
                  <a:cubicBezTo>
                    <a:pt x="1145" y="0"/>
                    <a:pt x="883" y="1328"/>
                    <a:pt x="883" y="2964"/>
                  </a:cubicBezTo>
                  <a:lnTo>
                    <a:pt x="883" y="6890"/>
                  </a:lnTo>
                  <a:lnTo>
                    <a:pt x="0" y="10957"/>
                  </a:lnTo>
                  <a:lnTo>
                    <a:pt x="883" y="15034"/>
                  </a:lnTo>
                  <a:lnTo>
                    <a:pt x="883" y="18636"/>
                  </a:lnTo>
                  <a:cubicBezTo>
                    <a:pt x="883" y="20272"/>
                    <a:pt x="1145" y="21600"/>
                    <a:pt x="1468" y="21600"/>
                  </a:cubicBezTo>
                  <a:lnTo>
                    <a:pt x="21016" y="21600"/>
                  </a:lnTo>
                  <a:cubicBezTo>
                    <a:pt x="21338" y="21600"/>
                    <a:pt x="21600" y="20272"/>
                    <a:pt x="21600" y="18636"/>
                  </a:cubicBezTo>
                  <a:lnTo>
                    <a:pt x="21600" y="2964"/>
                  </a:lnTo>
                  <a:cubicBezTo>
                    <a:pt x="21600" y="1328"/>
                    <a:pt x="21338" y="0"/>
                    <a:pt x="21016" y="0"/>
                  </a:cubicBezTo>
                  <a:lnTo>
                    <a:pt x="1468" y="0"/>
                  </a:lnTo>
                  <a:close/>
                </a:path>
              </a:pathLst>
            </a:custGeom>
            <a:solidFill>
              <a:srgbClr val="56BDBA"/>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03" name="こちらの2点は状況に合わせて適宜ご編集ください。…"/>
            <p:cNvSpPr txBox="1"/>
            <p:nvPr/>
          </p:nvSpPr>
          <p:spPr>
            <a:xfrm>
              <a:off x="114459" y="52740"/>
              <a:ext cx="3961968" cy="6699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p>
              <a:pPr algn="l" defTabSz="457200">
                <a:lnSpc>
                  <a:spcPts val="2400"/>
                </a:lnSpc>
                <a:defRPr sz="900">
                  <a:solidFill>
                    <a:srgbClr val="FFFFFF"/>
                  </a:solidFill>
                  <a:latin typeface="游ゴシック体 ミディアム"/>
                  <a:ea typeface="游ゴシック体 ミディアム"/>
                  <a:cs typeface="游ゴシック体 ミディアム"/>
                  <a:sym typeface="游ゴシック体 ミディアム"/>
                </a:defRPr>
              </a:pPr>
              <a:r>
                <a:t>こちらの2点は状況に合わせて適宜ご編集ください。</a:t>
              </a:r>
            </a:p>
            <a:p>
              <a:pPr algn="l" defTabSz="457200">
                <a:lnSpc>
                  <a:spcPts val="2400"/>
                </a:lnSpc>
                <a:defRPr sz="900">
                  <a:solidFill>
                    <a:srgbClr val="FFFFFF"/>
                  </a:solidFill>
                  <a:latin typeface="游ゴシック体 ミディアム"/>
                  <a:ea typeface="游ゴシック体 ミディアム"/>
                  <a:cs typeface="游ゴシック体 ミディアム"/>
                  <a:sym typeface="游ゴシック体 ミディアム"/>
                </a:defRPr>
              </a:pPr>
              <a:r>
                <a:t>スコア閲覧の入力例：人事部とマネージャー</a:t>
              </a:r>
            </a:p>
          </p:txBody>
        </p:sp>
      </p:grpSp>
      <p:grpSp>
        <p:nvGrpSpPr>
          <p:cNvPr id="207" name="グループ"/>
          <p:cNvGrpSpPr/>
          <p:nvPr/>
        </p:nvGrpSpPr>
        <p:grpSpPr>
          <a:xfrm>
            <a:off x="9016969" y="6941416"/>
            <a:ext cx="3862785" cy="1125538"/>
            <a:chOff x="0" y="16708"/>
            <a:chExt cx="3862784" cy="1125537"/>
          </a:xfrm>
        </p:grpSpPr>
        <p:sp>
          <p:nvSpPr>
            <p:cNvPr id="205" name="コールアウト"/>
            <p:cNvSpPr/>
            <p:nvPr/>
          </p:nvSpPr>
          <p:spPr>
            <a:xfrm>
              <a:off x="0" y="16708"/>
              <a:ext cx="3862785" cy="11255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02" y="0"/>
                  </a:moveTo>
                  <a:cubicBezTo>
                    <a:pt x="224" y="0"/>
                    <a:pt x="0" y="769"/>
                    <a:pt x="0" y="1721"/>
                  </a:cubicBezTo>
                  <a:lnTo>
                    <a:pt x="0" y="17335"/>
                  </a:lnTo>
                  <a:cubicBezTo>
                    <a:pt x="0" y="18287"/>
                    <a:pt x="224" y="19056"/>
                    <a:pt x="502" y="19056"/>
                  </a:cubicBezTo>
                  <a:lnTo>
                    <a:pt x="4882" y="19056"/>
                  </a:lnTo>
                  <a:lnTo>
                    <a:pt x="5433" y="21600"/>
                  </a:lnTo>
                  <a:lnTo>
                    <a:pt x="5985" y="19056"/>
                  </a:lnTo>
                  <a:lnTo>
                    <a:pt x="21096" y="19056"/>
                  </a:lnTo>
                  <a:cubicBezTo>
                    <a:pt x="21374" y="19056"/>
                    <a:pt x="21600" y="18287"/>
                    <a:pt x="21600" y="17335"/>
                  </a:cubicBezTo>
                  <a:lnTo>
                    <a:pt x="21600" y="1721"/>
                  </a:lnTo>
                  <a:cubicBezTo>
                    <a:pt x="21600" y="769"/>
                    <a:pt x="21374" y="0"/>
                    <a:pt x="21096" y="0"/>
                  </a:cubicBezTo>
                  <a:lnTo>
                    <a:pt x="502" y="0"/>
                  </a:lnTo>
                  <a:close/>
                </a:path>
              </a:pathLst>
            </a:custGeom>
            <a:solidFill>
              <a:srgbClr val="56BDBA"/>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06" name="貴社の予定に応じてご入力ください。…"/>
            <p:cNvSpPr txBox="1"/>
            <p:nvPr/>
          </p:nvSpPr>
          <p:spPr>
            <a:xfrm>
              <a:off x="133090" y="90114"/>
              <a:ext cx="3596728" cy="84956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p>
              <a:pPr algn="l" defTabSz="457200">
                <a:lnSpc>
                  <a:spcPts val="2700"/>
                </a:lnSpc>
                <a:defRPr sz="900">
                  <a:solidFill>
                    <a:srgbClr val="FFFFFF"/>
                  </a:solidFill>
                  <a:latin typeface="游ゴシック体 ミディアム"/>
                  <a:ea typeface="游ゴシック体 ミディアム"/>
                  <a:cs typeface="游ゴシック体 ミディアム"/>
                  <a:sym typeface="游ゴシック体 ミディアム"/>
                </a:defRPr>
              </a:pPr>
              <a:r>
                <a:t>貴社の予定に応じてご入力ください。</a:t>
              </a:r>
            </a:p>
            <a:p>
              <a:pPr algn="l" defTabSz="457200">
                <a:lnSpc>
                  <a:spcPts val="2700"/>
                </a:lnSpc>
                <a:defRPr sz="900">
                  <a:solidFill>
                    <a:srgbClr val="FFFFFF"/>
                  </a:solidFill>
                  <a:latin typeface="游ゴシック体 ミディアム"/>
                  <a:ea typeface="游ゴシック体 ミディアム"/>
                  <a:cs typeface="游ゴシック体 ミディアム"/>
                  <a:sym typeface="游ゴシック体 ミディアム"/>
                </a:defRPr>
              </a:pPr>
              <a:r>
                <a:t>継続後の社内への周知方法や活用プランの作成方法などは</a:t>
              </a:r>
              <a:r>
                <a:rPr u="sng">
                  <a:hlinkClick r:id="rId16" invalidUrl="" action="" tgtFrame="" tooltip="" history="1" highlightClick="0" endSnd="0"/>
                </a:rPr>
                <a:t>「Success Cycle」</a:t>
              </a:r>
              <a:r>
                <a:t>にて解説しています。</a:t>
              </a:r>
            </a:p>
          </p:txBody>
        </p:sp>
      </p:grpSp>
      <p:grpSp>
        <p:nvGrpSpPr>
          <p:cNvPr id="210" name="グループ"/>
          <p:cNvGrpSpPr/>
          <p:nvPr/>
        </p:nvGrpSpPr>
        <p:grpSpPr>
          <a:xfrm>
            <a:off x="8268899" y="60032"/>
            <a:ext cx="3188098" cy="463551"/>
            <a:chOff x="0" y="0"/>
            <a:chExt cx="3188096" cy="463550"/>
          </a:xfrm>
        </p:grpSpPr>
        <p:sp>
          <p:nvSpPr>
            <p:cNvPr id="208" name="コールアウト"/>
            <p:cNvSpPr/>
            <p:nvPr/>
          </p:nvSpPr>
          <p:spPr>
            <a:xfrm>
              <a:off x="0" y="0"/>
              <a:ext cx="3188097" cy="4635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72" y="0"/>
                  </a:moveTo>
                  <a:cubicBezTo>
                    <a:pt x="301" y="0"/>
                    <a:pt x="0" y="2067"/>
                    <a:pt x="0" y="4623"/>
                  </a:cubicBezTo>
                  <a:lnTo>
                    <a:pt x="0" y="16977"/>
                  </a:lnTo>
                  <a:cubicBezTo>
                    <a:pt x="0" y="19533"/>
                    <a:pt x="301" y="21600"/>
                    <a:pt x="672" y="21600"/>
                  </a:cubicBezTo>
                  <a:lnTo>
                    <a:pt x="19844" y="21600"/>
                  </a:lnTo>
                  <a:cubicBezTo>
                    <a:pt x="20216" y="21600"/>
                    <a:pt x="20516" y="19533"/>
                    <a:pt x="20516" y="16977"/>
                  </a:cubicBezTo>
                  <a:lnTo>
                    <a:pt x="20516" y="14517"/>
                  </a:lnTo>
                  <a:lnTo>
                    <a:pt x="21600" y="11096"/>
                  </a:lnTo>
                  <a:lnTo>
                    <a:pt x="20516" y="7693"/>
                  </a:lnTo>
                  <a:lnTo>
                    <a:pt x="20516" y="4623"/>
                  </a:lnTo>
                  <a:cubicBezTo>
                    <a:pt x="20516" y="2067"/>
                    <a:pt x="20216" y="0"/>
                    <a:pt x="19844" y="0"/>
                  </a:cubicBezTo>
                  <a:lnTo>
                    <a:pt x="672" y="0"/>
                  </a:lnTo>
                  <a:close/>
                </a:path>
              </a:pathLst>
            </a:custGeom>
            <a:solidFill>
              <a:srgbClr val="56BDBA"/>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09" name="日付の変更をお願いいたします。"/>
            <p:cNvSpPr txBox="1"/>
            <p:nvPr/>
          </p:nvSpPr>
          <p:spPr>
            <a:xfrm>
              <a:off x="149616" y="58040"/>
              <a:ext cx="3008625" cy="3476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l" defTabSz="457200">
                <a:lnSpc>
                  <a:spcPts val="2200"/>
                </a:lnSpc>
                <a:defRPr sz="900">
                  <a:solidFill>
                    <a:srgbClr val="FFFFFF"/>
                  </a:solidFill>
                  <a:latin typeface="游ゴシック体 ミディアム"/>
                  <a:ea typeface="游ゴシック体 ミディアム"/>
                  <a:cs typeface="游ゴシック体 ミディアム"/>
                  <a:sym typeface="游ゴシック体 ミディアム"/>
                </a:defRPr>
              </a:lvl1pPr>
            </a:lstStyle>
            <a:p>
              <a:pPr/>
              <a:r>
                <a:t>日付の変更をお願いいたします。</a:t>
              </a:r>
            </a:p>
          </p:txBody>
        </p:sp>
      </p:grpSp>
      <p:grpSp>
        <p:nvGrpSpPr>
          <p:cNvPr id="213" name="グループ"/>
          <p:cNvGrpSpPr/>
          <p:nvPr/>
        </p:nvGrpSpPr>
        <p:grpSpPr>
          <a:xfrm>
            <a:off x="3439791" y="6613659"/>
            <a:ext cx="3149204" cy="615068"/>
            <a:chOff x="0" y="0"/>
            <a:chExt cx="3149203" cy="615067"/>
          </a:xfrm>
        </p:grpSpPr>
        <p:sp>
          <p:nvSpPr>
            <p:cNvPr id="211" name="コールアウト"/>
            <p:cNvSpPr/>
            <p:nvPr/>
          </p:nvSpPr>
          <p:spPr>
            <a:xfrm>
              <a:off x="0" y="48329"/>
              <a:ext cx="3149204" cy="5667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47" y="0"/>
                  </a:moveTo>
                  <a:cubicBezTo>
                    <a:pt x="245" y="0"/>
                    <a:pt x="0" y="1360"/>
                    <a:pt x="0" y="3040"/>
                  </a:cubicBezTo>
                  <a:lnTo>
                    <a:pt x="0" y="14597"/>
                  </a:lnTo>
                  <a:cubicBezTo>
                    <a:pt x="0" y="16277"/>
                    <a:pt x="245" y="17652"/>
                    <a:pt x="547" y="17652"/>
                  </a:cubicBezTo>
                  <a:lnTo>
                    <a:pt x="2270" y="17652"/>
                  </a:lnTo>
                  <a:lnTo>
                    <a:pt x="2815" y="21600"/>
                  </a:lnTo>
                  <a:lnTo>
                    <a:pt x="3359" y="17652"/>
                  </a:lnTo>
                  <a:lnTo>
                    <a:pt x="21053" y="17652"/>
                  </a:lnTo>
                  <a:cubicBezTo>
                    <a:pt x="21355" y="17652"/>
                    <a:pt x="21600" y="16277"/>
                    <a:pt x="21600" y="14597"/>
                  </a:cubicBezTo>
                  <a:lnTo>
                    <a:pt x="21600" y="3040"/>
                  </a:lnTo>
                  <a:cubicBezTo>
                    <a:pt x="21600" y="1360"/>
                    <a:pt x="21355" y="0"/>
                    <a:pt x="21053" y="0"/>
                  </a:cubicBezTo>
                  <a:lnTo>
                    <a:pt x="547" y="0"/>
                  </a:lnTo>
                  <a:close/>
                </a:path>
              </a:pathLst>
            </a:custGeom>
            <a:solidFill>
              <a:srgbClr val="56BDBA"/>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12" name="ご都合やご意向に合わせて適宜ご編集ください。"/>
            <p:cNvSpPr txBox="1"/>
            <p:nvPr/>
          </p:nvSpPr>
          <p:spPr>
            <a:xfrm>
              <a:off x="78641" y="0"/>
              <a:ext cx="3005008" cy="543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l" defTabSz="457200">
                <a:lnSpc>
                  <a:spcPts val="2700"/>
                </a:lnSpc>
                <a:defRPr sz="900">
                  <a:solidFill>
                    <a:srgbClr val="FFFFFF"/>
                  </a:solidFill>
                  <a:latin typeface="游ゴシック体 ミディアム"/>
                  <a:ea typeface="游ゴシック体 ミディアム"/>
                  <a:cs typeface="游ゴシック体 ミディアム"/>
                  <a:sym typeface="游ゴシック体 ミディアム"/>
                </a:defRPr>
              </a:lvl1pPr>
            </a:lstStyle>
            <a:p>
              <a:pPr/>
              <a:r>
                <a:t>ご都合やご意向に合わせて適宜ご編集ください。</a:t>
              </a:r>
            </a:p>
          </p:txBody>
        </p:sp>
      </p:grpSp>
      <p:grpSp>
        <p:nvGrpSpPr>
          <p:cNvPr id="216" name="グループ"/>
          <p:cNvGrpSpPr/>
          <p:nvPr/>
        </p:nvGrpSpPr>
        <p:grpSpPr>
          <a:xfrm>
            <a:off x="9023680" y="728894"/>
            <a:ext cx="3149205" cy="615068"/>
            <a:chOff x="0" y="0"/>
            <a:chExt cx="3149203" cy="615067"/>
          </a:xfrm>
        </p:grpSpPr>
        <p:sp>
          <p:nvSpPr>
            <p:cNvPr id="214" name="コールアウト"/>
            <p:cNvSpPr/>
            <p:nvPr/>
          </p:nvSpPr>
          <p:spPr>
            <a:xfrm>
              <a:off x="0" y="48329"/>
              <a:ext cx="3149204" cy="5667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47" y="0"/>
                  </a:moveTo>
                  <a:cubicBezTo>
                    <a:pt x="245" y="0"/>
                    <a:pt x="0" y="1360"/>
                    <a:pt x="0" y="3040"/>
                  </a:cubicBezTo>
                  <a:lnTo>
                    <a:pt x="0" y="14597"/>
                  </a:lnTo>
                  <a:cubicBezTo>
                    <a:pt x="0" y="16277"/>
                    <a:pt x="245" y="17652"/>
                    <a:pt x="547" y="17652"/>
                  </a:cubicBezTo>
                  <a:lnTo>
                    <a:pt x="2270" y="17652"/>
                  </a:lnTo>
                  <a:lnTo>
                    <a:pt x="2815" y="21600"/>
                  </a:lnTo>
                  <a:lnTo>
                    <a:pt x="3359" y="17652"/>
                  </a:lnTo>
                  <a:lnTo>
                    <a:pt x="21053" y="17652"/>
                  </a:lnTo>
                  <a:cubicBezTo>
                    <a:pt x="21355" y="17652"/>
                    <a:pt x="21600" y="16277"/>
                    <a:pt x="21600" y="14597"/>
                  </a:cubicBezTo>
                  <a:lnTo>
                    <a:pt x="21600" y="3040"/>
                  </a:lnTo>
                  <a:cubicBezTo>
                    <a:pt x="21600" y="1360"/>
                    <a:pt x="21355" y="0"/>
                    <a:pt x="21053" y="0"/>
                  </a:cubicBezTo>
                  <a:lnTo>
                    <a:pt x="547" y="0"/>
                  </a:lnTo>
                  <a:close/>
                </a:path>
              </a:pathLst>
            </a:custGeom>
            <a:solidFill>
              <a:srgbClr val="56BDBA"/>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15" name="実施状況に合わせて適宜ご編集ください。"/>
            <p:cNvSpPr txBox="1"/>
            <p:nvPr/>
          </p:nvSpPr>
          <p:spPr>
            <a:xfrm>
              <a:off x="78641" y="0"/>
              <a:ext cx="3005008" cy="54384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lgn="l" defTabSz="457200">
                <a:lnSpc>
                  <a:spcPts val="2700"/>
                </a:lnSpc>
                <a:defRPr sz="900">
                  <a:solidFill>
                    <a:srgbClr val="FFFFFF"/>
                  </a:solidFill>
                  <a:latin typeface="游ゴシック体 ミディアム"/>
                  <a:ea typeface="游ゴシック体 ミディアム"/>
                  <a:cs typeface="游ゴシック体 ミディアム"/>
                  <a:sym typeface="游ゴシック体 ミディアム"/>
                </a:defRPr>
              </a:lvl1pPr>
            </a:lstStyle>
            <a:p>
              <a:pPr/>
              <a:r>
                <a:t>実施状況に合わせて適宜ご編集ください。</a:t>
              </a:r>
            </a:p>
          </p:txBody>
        </p:sp>
      </p:gr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線"/>
          <p:cNvSpPr/>
          <p:nvPr/>
        </p:nvSpPr>
        <p:spPr>
          <a:xfrm>
            <a:off x="-56824" y="664661"/>
            <a:ext cx="13118448" cy="1"/>
          </a:xfrm>
          <a:prstGeom prst="line">
            <a:avLst/>
          </a:prstGeom>
          <a:ln w="38100">
            <a:solidFill>
              <a:srgbClr val="56BDBA"/>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sp>
        <p:nvSpPr>
          <p:cNvPr id="219" name="補足資料"/>
          <p:cNvSpPr txBox="1"/>
          <p:nvPr/>
        </p:nvSpPr>
        <p:spPr>
          <a:xfrm>
            <a:off x="11826774" y="168727"/>
            <a:ext cx="9271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600">
                <a:solidFill>
                  <a:srgbClr val="333333"/>
                </a:solidFill>
              </a:defRPr>
            </a:lvl1pPr>
          </a:lstStyle>
          <a:p>
            <a:pPr/>
            <a:r>
              <a:t>補足資料</a:t>
            </a:r>
          </a:p>
        </p:txBody>
      </p:sp>
      <p:sp>
        <p:nvSpPr>
          <p:cNvPr id="220" name="Wevoxでは「エンゲージメントを可視化した後に“きづく”ことで、次の行動に繋げること」を大切にしており、…"/>
          <p:cNvSpPr txBox="1"/>
          <p:nvPr/>
        </p:nvSpPr>
        <p:spPr>
          <a:xfrm>
            <a:off x="373348" y="1010465"/>
            <a:ext cx="11386174" cy="914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1600">
                <a:solidFill>
                  <a:srgbClr val="333333"/>
                </a:solidFill>
                <a:latin typeface="游ゴシック体 ミディアム"/>
                <a:ea typeface="游ゴシック体 ミディアム"/>
                <a:cs typeface="游ゴシック体 ミディアム"/>
                <a:sym typeface="游ゴシック体 ミディアム"/>
              </a:defRPr>
            </a:pPr>
            <a:r>
              <a:t>Wevoxでは「エンゲージメントを可視化した後に“きづく”ことで、次の行動に繋げること」を大切にしており、</a:t>
            </a:r>
          </a:p>
          <a:p>
            <a:pPr algn="l">
              <a:defRPr sz="1600">
                <a:solidFill>
                  <a:srgbClr val="333333"/>
                </a:solidFill>
                <a:latin typeface="游ゴシック体 ミディアム"/>
                <a:ea typeface="游ゴシック体 ミディアム"/>
                <a:cs typeface="游ゴシック体 ミディアム"/>
                <a:sym typeface="游ゴシック体 ミディアム"/>
              </a:defRPr>
            </a:pPr>
            <a:r>
              <a:t>Wevoxをきっかけに、きづきを得るためのポイントを</a:t>
            </a:r>
            <a:r>
              <a:rPr>
                <a:latin typeface="游ゴシック体 ボールド"/>
                <a:ea typeface="游ゴシック体 ボールド"/>
                <a:cs typeface="游ゴシック体 ボールド"/>
                <a:sym typeface="游ゴシック体 ボールド"/>
              </a:rPr>
              <a:t>「“きづきサイクル”5箇条」</a:t>
            </a:r>
            <a:r>
              <a:t>としてまとめています。</a:t>
            </a:r>
          </a:p>
          <a:p>
            <a:pPr algn="l">
              <a:defRPr sz="1600">
                <a:solidFill>
                  <a:srgbClr val="333333"/>
                </a:solidFill>
                <a:latin typeface="游ゴシック体 ミディアム"/>
                <a:ea typeface="游ゴシック体 ミディアム"/>
                <a:cs typeface="游ゴシック体 ミディアム"/>
                <a:sym typeface="游ゴシック体 ミディアム"/>
              </a:defRPr>
            </a:pPr>
            <a:r>
              <a:t>この5箇条を意識しながら多くのきづきを生み、組織を変える行動を起こしていきましょう！</a:t>
            </a:r>
          </a:p>
        </p:txBody>
      </p:sp>
      <p:sp>
        <p:nvSpPr>
          <p:cNvPr id="221" name="※ こちらのページに詳しい解説がございます。"/>
          <p:cNvSpPr txBox="1"/>
          <p:nvPr/>
        </p:nvSpPr>
        <p:spPr>
          <a:xfrm>
            <a:off x="415614" y="1995348"/>
            <a:ext cx="3859658" cy="28384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457200">
              <a:defRPr sz="1400">
                <a:solidFill>
                  <a:srgbClr val="424242"/>
                </a:solidFill>
                <a:latin typeface="游ゴシック体 ミディアム"/>
                <a:ea typeface="游ゴシック体 ミディアム"/>
                <a:cs typeface="游ゴシック体 ミディアム"/>
                <a:sym typeface="游ゴシック体 ミディアム"/>
              </a:defRPr>
            </a:pPr>
            <a:r>
              <a:t>※ </a:t>
            </a:r>
            <a:r>
              <a:rPr u="sng">
                <a:solidFill>
                  <a:srgbClr val="1A84B9"/>
                </a:solidFill>
                <a:latin typeface="游ゴシック体 ボールド"/>
                <a:ea typeface="游ゴシック体 ボールド"/>
                <a:cs typeface="游ゴシック体 ボールド"/>
                <a:sym typeface="游ゴシック体 ボールド"/>
                <a:hlinkClick r:id="rId2" invalidUrl="" action="" tgtFrame="" tooltip="" history="1" highlightClick="0" endSnd="0"/>
              </a:rPr>
              <a:t>こちらのページ</a:t>
            </a:r>
            <a:r>
              <a:t>に詳しい解説がございます。</a:t>
            </a:r>
          </a:p>
        </p:txBody>
      </p:sp>
      <p:sp>
        <p:nvSpPr>
          <p:cNvPr id="222" name="“きづきサイクル”5箇条"/>
          <p:cNvSpPr txBox="1"/>
          <p:nvPr/>
        </p:nvSpPr>
        <p:spPr>
          <a:xfrm>
            <a:off x="2131056" y="181427"/>
            <a:ext cx="2494256" cy="330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1800">
                <a:solidFill>
                  <a:srgbClr val="56BDBA"/>
                </a:solidFill>
              </a:defRPr>
            </a:lvl1pPr>
          </a:lstStyle>
          <a:p>
            <a:pPr/>
            <a:r>
              <a:t>“きづきサイクル”5箇条</a:t>
            </a:r>
          </a:p>
        </p:txBody>
      </p:sp>
      <p:sp>
        <p:nvSpPr>
          <p:cNvPr id="223" name="線"/>
          <p:cNvSpPr/>
          <p:nvPr/>
        </p:nvSpPr>
        <p:spPr>
          <a:xfrm>
            <a:off x="-56824" y="664661"/>
            <a:ext cx="13118448" cy="1"/>
          </a:xfrm>
          <a:prstGeom prst="line">
            <a:avLst/>
          </a:prstGeom>
          <a:ln w="38100">
            <a:solidFill>
              <a:srgbClr val="56BDBA"/>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pic>
        <p:nvPicPr>
          <p:cNvPr id="224" name="pasted-image.pdf" descr="pasted-image.pdf"/>
          <p:cNvPicPr>
            <a:picLocks noChangeAspect="1"/>
          </p:cNvPicPr>
          <p:nvPr/>
        </p:nvPicPr>
        <p:blipFill>
          <a:blip r:embed="rId3">
            <a:extLst/>
          </a:blip>
          <a:stretch>
            <a:fillRect/>
          </a:stretch>
        </p:blipFill>
        <p:spPr>
          <a:xfrm>
            <a:off x="319245" y="219527"/>
            <a:ext cx="1690014" cy="254001"/>
          </a:xfrm>
          <a:prstGeom prst="rect">
            <a:avLst/>
          </a:prstGeom>
          <a:ln w="12700">
            <a:miter lim="400000"/>
          </a:ln>
        </p:spPr>
      </p:pic>
      <p:pic>
        <p:nvPicPr>
          <p:cNvPr id="225" name="yowa.jpeg" descr="yowa.jpeg"/>
          <p:cNvPicPr>
            <a:picLocks noChangeAspect="1"/>
          </p:cNvPicPr>
          <p:nvPr/>
        </p:nvPicPr>
        <p:blipFill>
          <a:blip r:embed="rId4">
            <a:extLst/>
          </a:blip>
          <a:stretch>
            <a:fillRect/>
          </a:stretch>
        </p:blipFill>
        <p:spPr>
          <a:xfrm>
            <a:off x="1304591" y="2781638"/>
            <a:ext cx="2509508" cy="1882132"/>
          </a:xfrm>
          <a:prstGeom prst="rect">
            <a:avLst/>
          </a:prstGeom>
          <a:ln w="12700">
            <a:miter lim="400000"/>
          </a:ln>
        </p:spPr>
      </p:pic>
      <p:sp>
        <p:nvSpPr>
          <p:cNvPr id="226" name="「弱いところを見る」"/>
          <p:cNvSpPr txBox="1"/>
          <p:nvPr/>
        </p:nvSpPr>
        <p:spPr>
          <a:xfrm>
            <a:off x="1486194" y="4651379"/>
            <a:ext cx="21463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FF6B66"/>
                </a:solidFill>
              </a:defRPr>
            </a:lvl1pPr>
          </a:lstStyle>
          <a:p>
            <a:pPr/>
            <a:r>
              <a:t>「弱いところを見る」</a:t>
            </a:r>
          </a:p>
        </p:txBody>
      </p:sp>
      <p:sp>
        <p:nvSpPr>
          <p:cNvPr id="227" name="「強いところを見る」"/>
          <p:cNvSpPr txBox="1"/>
          <p:nvPr/>
        </p:nvSpPr>
        <p:spPr>
          <a:xfrm>
            <a:off x="1486194" y="5395910"/>
            <a:ext cx="21463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1CBBB6"/>
                </a:solidFill>
              </a:defRPr>
            </a:lvl1pPr>
          </a:lstStyle>
          <a:p>
            <a:pPr/>
            <a:r>
              <a:t>「強いところを見る」</a:t>
            </a:r>
          </a:p>
        </p:txBody>
      </p:sp>
      <p:sp>
        <p:nvSpPr>
          <p:cNvPr id="228" name="角丸四角形"/>
          <p:cNvSpPr/>
          <p:nvPr/>
        </p:nvSpPr>
        <p:spPr>
          <a:xfrm>
            <a:off x="1924344" y="5052220"/>
            <a:ext cx="1270001" cy="247651"/>
          </a:xfrm>
          <a:prstGeom prst="roundRect">
            <a:avLst>
              <a:gd name="adj" fmla="val 50000"/>
            </a:avLst>
          </a:prstGeom>
          <a:solidFill>
            <a:srgbClr val="929292"/>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sp>
        <p:nvSpPr>
          <p:cNvPr id="229" name="だけでなく"/>
          <p:cNvSpPr txBox="1"/>
          <p:nvPr/>
        </p:nvSpPr>
        <p:spPr>
          <a:xfrm>
            <a:off x="2152944" y="5052219"/>
            <a:ext cx="812801" cy="2476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100">
                <a:solidFill>
                  <a:srgbClr val="FFFFFF"/>
                </a:solidFill>
                <a:latin typeface="游ゴシック体 ミディアム"/>
                <a:ea typeface="游ゴシック体 ミディアム"/>
                <a:cs typeface="游ゴシック体 ミディアム"/>
                <a:sym typeface="游ゴシック体 ミディアム"/>
              </a:defRPr>
            </a:lvl1pPr>
          </a:lstStyle>
          <a:p>
            <a:pPr/>
            <a:r>
              <a:t>だけでなく</a:t>
            </a:r>
          </a:p>
        </p:txBody>
      </p:sp>
      <p:pic>
        <p:nvPicPr>
          <p:cNvPr id="230" name="score.jpeg" descr="score.jpeg"/>
          <p:cNvPicPr>
            <a:picLocks noChangeAspect="1"/>
          </p:cNvPicPr>
          <p:nvPr/>
        </p:nvPicPr>
        <p:blipFill>
          <a:blip r:embed="rId5">
            <a:extLst/>
          </a:blip>
          <a:stretch>
            <a:fillRect/>
          </a:stretch>
        </p:blipFill>
        <p:spPr>
          <a:xfrm>
            <a:off x="5209546" y="2781638"/>
            <a:ext cx="2509508" cy="1882132"/>
          </a:xfrm>
          <a:prstGeom prst="rect">
            <a:avLst/>
          </a:prstGeom>
          <a:ln w="12700">
            <a:miter lim="400000"/>
          </a:ln>
        </p:spPr>
      </p:pic>
      <p:sp>
        <p:nvSpPr>
          <p:cNvPr id="231" name="「状況を見て、施策を考える」"/>
          <p:cNvSpPr txBox="1"/>
          <p:nvPr/>
        </p:nvSpPr>
        <p:spPr>
          <a:xfrm>
            <a:off x="4984750" y="4651379"/>
            <a:ext cx="29591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FF6B66"/>
                </a:solidFill>
              </a:defRPr>
            </a:lvl1pPr>
          </a:lstStyle>
          <a:p>
            <a:pPr/>
            <a:r>
              <a:t>「状況を見て、施策を考える」</a:t>
            </a:r>
          </a:p>
        </p:txBody>
      </p:sp>
      <p:sp>
        <p:nvSpPr>
          <p:cNvPr id="232" name="「変化を見て、理由を考える」"/>
          <p:cNvSpPr txBox="1"/>
          <p:nvPr/>
        </p:nvSpPr>
        <p:spPr>
          <a:xfrm>
            <a:off x="4984750" y="5395910"/>
            <a:ext cx="29591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1CBBB6"/>
                </a:solidFill>
              </a:defRPr>
            </a:lvl1pPr>
          </a:lstStyle>
          <a:p>
            <a:pPr/>
            <a:r>
              <a:t>「変化を見て、理由を考える」</a:t>
            </a:r>
          </a:p>
        </p:txBody>
      </p:sp>
      <p:sp>
        <p:nvSpPr>
          <p:cNvPr id="233" name="角丸四角形"/>
          <p:cNvSpPr/>
          <p:nvPr/>
        </p:nvSpPr>
        <p:spPr>
          <a:xfrm>
            <a:off x="5829300" y="5052220"/>
            <a:ext cx="1270000" cy="247651"/>
          </a:xfrm>
          <a:prstGeom prst="roundRect">
            <a:avLst>
              <a:gd name="adj" fmla="val 50000"/>
            </a:avLst>
          </a:prstGeom>
          <a:solidFill>
            <a:srgbClr val="929292"/>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sp>
        <p:nvSpPr>
          <p:cNvPr id="234" name="だけでなく"/>
          <p:cNvSpPr txBox="1"/>
          <p:nvPr/>
        </p:nvSpPr>
        <p:spPr>
          <a:xfrm>
            <a:off x="6057900" y="5052219"/>
            <a:ext cx="812801" cy="2476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100">
                <a:solidFill>
                  <a:srgbClr val="FFFFFF"/>
                </a:solidFill>
                <a:latin typeface="游ゴシック体 ミディアム"/>
                <a:ea typeface="游ゴシック体 ミディアム"/>
                <a:cs typeface="游ゴシック体 ミディアム"/>
                <a:sym typeface="游ゴシック体 ミディアム"/>
              </a:defRPr>
            </a:lvl1pPr>
          </a:lstStyle>
          <a:p>
            <a:pPr/>
            <a:r>
              <a:t>だけでなく</a:t>
            </a:r>
          </a:p>
        </p:txBody>
      </p:sp>
      <p:pic>
        <p:nvPicPr>
          <p:cNvPr id="235" name="bunseki.jpeg" descr="bunseki.jpeg"/>
          <p:cNvPicPr>
            <a:picLocks noChangeAspect="1"/>
          </p:cNvPicPr>
          <p:nvPr/>
        </p:nvPicPr>
        <p:blipFill>
          <a:blip r:embed="rId6">
            <a:extLst/>
          </a:blip>
          <a:stretch>
            <a:fillRect/>
          </a:stretch>
        </p:blipFill>
        <p:spPr>
          <a:xfrm>
            <a:off x="9114501" y="2781638"/>
            <a:ext cx="2509508" cy="1882132"/>
          </a:xfrm>
          <a:prstGeom prst="rect">
            <a:avLst/>
          </a:prstGeom>
          <a:ln w="12700">
            <a:miter lim="400000"/>
          </a:ln>
        </p:spPr>
      </p:pic>
      <p:sp>
        <p:nvSpPr>
          <p:cNvPr id="236" name="「一人で分析をする」"/>
          <p:cNvSpPr txBox="1"/>
          <p:nvPr/>
        </p:nvSpPr>
        <p:spPr>
          <a:xfrm>
            <a:off x="9300169" y="4651379"/>
            <a:ext cx="2138173"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FF6B66"/>
                </a:solidFill>
              </a:defRPr>
            </a:lvl1pPr>
          </a:lstStyle>
          <a:p>
            <a:pPr/>
            <a:r>
              <a:t>「一人で分析をする」</a:t>
            </a:r>
          </a:p>
        </p:txBody>
      </p:sp>
      <p:sp>
        <p:nvSpPr>
          <p:cNvPr id="237" name="「みんなで対話をする」"/>
          <p:cNvSpPr txBox="1"/>
          <p:nvPr/>
        </p:nvSpPr>
        <p:spPr>
          <a:xfrm>
            <a:off x="9198569" y="5395910"/>
            <a:ext cx="2341373"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1CBBB6"/>
                </a:solidFill>
              </a:defRPr>
            </a:lvl1pPr>
          </a:lstStyle>
          <a:p>
            <a:pPr/>
            <a:r>
              <a:t>「みんなで対話をする」</a:t>
            </a:r>
          </a:p>
        </p:txBody>
      </p:sp>
      <p:sp>
        <p:nvSpPr>
          <p:cNvPr id="238" name="角丸四角形"/>
          <p:cNvSpPr/>
          <p:nvPr/>
        </p:nvSpPr>
        <p:spPr>
          <a:xfrm>
            <a:off x="9734255" y="5052220"/>
            <a:ext cx="1270001" cy="247651"/>
          </a:xfrm>
          <a:prstGeom prst="roundRect">
            <a:avLst>
              <a:gd name="adj" fmla="val 50000"/>
            </a:avLst>
          </a:prstGeom>
          <a:solidFill>
            <a:srgbClr val="929292"/>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sp>
        <p:nvSpPr>
          <p:cNvPr id="239" name="だけでなく"/>
          <p:cNvSpPr txBox="1"/>
          <p:nvPr/>
        </p:nvSpPr>
        <p:spPr>
          <a:xfrm>
            <a:off x="9962855" y="5052219"/>
            <a:ext cx="812801" cy="2476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100">
                <a:solidFill>
                  <a:srgbClr val="FFFFFF"/>
                </a:solidFill>
                <a:latin typeface="游ゴシック体 ミディアム"/>
                <a:ea typeface="游ゴシック体 ミディアム"/>
                <a:cs typeface="游ゴシック体 ミディアム"/>
                <a:sym typeface="游ゴシック体 ミディアム"/>
              </a:defRPr>
            </a:lvl1pPr>
          </a:lstStyle>
          <a:p>
            <a:pPr/>
            <a:r>
              <a:t>だけでなく</a:t>
            </a:r>
          </a:p>
        </p:txBody>
      </p:sp>
      <p:pic>
        <p:nvPicPr>
          <p:cNvPr id="240" name="kodo.jpeg" descr="kodo.jpeg"/>
          <p:cNvPicPr>
            <a:picLocks noChangeAspect="1"/>
          </p:cNvPicPr>
          <p:nvPr/>
        </p:nvPicPr>
        <p:blipFill>
          <a:blip r:embed="rId7">
            <a:extLst/>
          </a:blip>
          <a:stretch>
            <a:fillRect/>
          </a:stretch>
        </p:blipFill>
        <p:spPr>
          <a:xfrm>
            <a:off x="1304591" y="6140441"/>
            <a:ext cx="2509508" cy="1882132"/>
          </a:xfrm>
          <a:prstGeom prst="rect">
            <a:avLst/>
          </a:prstGeom>
          <a:ln w="12700">
            <a:miter lim="400000"/>
          </a:ln>
        </p:spPr>
      </p:pic>
      <p:sp>
        <p:nvSpPr>
          <p:cNvPr id="241" name="「行動を増やす」"/>
          <p:cNvSpPr txBox="1"/>
          <p:nvPr/>
        </p:nvSpPr>
        <p:spPr>
          <a:xfrm>
            <a:off x="1689394" y="7984782"/>
            <a:ext cx="17399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FF6B66"/>
                </a:solidFill>
              </a:defRPr>
            </a:lvl1pPr>
          </a:lstStyle>
          <a:p>
            <a:pPr/>
            <a:r>
              <a:t>「行動を増やす」</a:t>
            </a:r>
          </a:p>
        </p:txBody>
      </p:sp>
      <p:sp>
        <p:nvSpPr>
          <p:cNvPr id="242" name="「見方を増やす」"/>
          <p:cNvSpPr txBox="1"/>
          <p:nvPr/>
        </p:nvSpPr>
        <p:spPr>
          <a:xfrm>
            <a:off x="1689394" y="8729313"/>
            <a:ext cx="173990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1CBBB6"/>
                </a:solidFill>
              </a:defRPr>
            </a:lvl1pPr>
          </a:lstStyle>
          <a:p>
            <a:pPr/>
            <a:r>
              <a:t>「見方を増やす」</a:t>
            </a:r>
          </a:p>
        </p:txBody>
      </p:sp>
      <p:sp>
        <p:nvSpPr>
          <p:cNvPr id="243" name="角丸四角形"/>
          <p:cNvSpPr/>
          <p:nvPr/>
        </p:nvSpPr>
        <p:spPr>
          <a:xfrm>
            <a:off x="1924344" y="8385623"/>
            <a:ext cx="1270001" cy="247650"/>
          </a:xfrm>
          <a:prstGeom prst="roundRect">
            <a:avLst>
              <a:gd name="adj" fmla="val 50000"/>
            </a:avLst>
          </a:prstGeom>
          <a:solidFill>
            <a:srgbClr val="929292"/>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pic>
        <p:nvPicPr>
          <p:cNvPr id="244" name="mission.jpeg" descr="mission.jpeg"/>
          <p:cNvPicPr>
            <a:picLocks noChangeAspect="1"/>
          </p:cNvPicPr>
          <p:nvPr/>
        </p:nvPicPr>
        <p:blipFill>
          <a:blip r:embed="rId8">
            <a:extLst/>
          </a:blip>
          <a:stretch>
            <a:fillRect/>
          </a:stretch>
        </p:blipFill>
        <p:spPr>
          <a:xfrm>
            <a:off x="5230316" y="6156019"/>
            <a:ext cx="2467968" cy="1850976"/>
          </a:xfrm>
          <a:prstGeom prst="rect">
            <a:avLst/>
          </a:prstGeom>
          <a:ln w="12700">
            <a:miter lim="400000"/>
          </a:ln>
        </p:spPr>
      </p:pic>
      <p:sp>
        <p:nvSpPr>
          <p:cNvPr id="245" name="「エンゲージメントを軸に考える」"/>
          <p:cNvSpPr txBox="1"/>
          <p:nvPr/>
        </p:nvSpPr>
        <p:spPr>
          <a:xfrm>
            <a:off x="4787646" y="7984782"/>
            <a:ext cx="3353309"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FF6B66"/>
                </a:solidFill>
              </a:defRPr>
            </a:lvl1pPr>
          </a:lstStyle>
          <a:p>
            <a:pPr/>
            <a:r>
              <a:t>「エンゲージメントを軸に考える」</a:t>
            </a:r>
          </a:p>
        </p:txBody>
      </p:sp>
      <p:sp>
        <p:nvSpPr>
          <p:cNvPr id="246" name="「チームのミッションを軸に考える」"/>
          <p:cNvSpPr txBox="1"/>
          <p:nvPr/>
        </p:nvSpPr>
        <p:spPr>
          <a:xfrm>
            <a:off x="4685029" y="8729313"/>
            <a:ext cx="3558541"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1CBBB6"/>
                </a:solidFill>
              </a:defRPr>
            </a:lvl1pPr>
          </a:lstStyle>
          <a:p>
            <a:pPr/>
            <a:r>
              <a:t>「チームのミッションを軸に考える」</a:t>
            </a:r>
          </a:p>
        </p:txBody>
      </p:sp>
      <p:sp>
        <p:nvSpPr>
          <p:cNvPr id="247" name="角丸四角形"/>
          <p:cNvSpPr/>
          <p:nvPr/>
        </p:nvSpPr>
        <p:spPr>
          <a:xfrm>
            <a:off x="5829300" y="8385623"/>
            <a:ext cx="1270000" cy="247650"/>
          </a:xfrm>
          <a:prstGeom prst="roundRect">
            <a:avLst>
              <a:gd name="adj" fmla="val 50000"/>
            </a:avLst>
          </a:prstGeom>
          <a:solidFill>
            <a:srgbClr val="929292"/>
          </a:solidFill>
          <a:ln w="12700">
            <a:miter lim="400000"/>
          </a:ln>
        </p:spPr>
        <p:txBody>
          <a:bodyPr lIns="50800" tIns="50800" rIns="50800" bIns="50800" anchor="ctr"/>
          <a:lstStyle/>
          <a:p>
            <a:pPr>
              <a:defRPr sz="2200">
                <a:solidFill>
                  <a:srgbClr val="FFFFFF"/>
                </a:solidFill>
                <a:latin typeface="+mn-lt"/>
                <a:ea typeface="+mn-ea"/>
                <a:cs typeface="+mn-cs"/>
                <a:sym typeface="ヒラギノ角ゴ ProN W3"/>
              </a:defRPr>
            </a:pPr>
          </a:p>
        </p:txBody>
      </p:sp>
      <p:sp>
        <p:nvSpPr>
          <p:cNvPr id="248" name="だけでなく"/>
          <p:cNvSpPr txBox="1"/>
          <p:nvPr/>
        </p:nvSpPr>
        <p:spPr>
          <a:xfrm>
            <a:off x="6057900" y="8385623"/>
            <a:ext cx="812801" cy="2476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100">
                <a:solidFill>
                  <a:srgbClr val="FFFFFF"/>
                </a:solidFill>
                <a:latin typeface="游ゴシック体 ミディアム"/>
                <a:ea typeface="游ゴシック体 ミディアム"/>
                <a:cs typeface="游ゴシック体 ミディアム"/>
                <a:sym typeface="游ゴシック体 ミディアム"/>
              </a:defRPr>
            </a:lvl1pPr>
          </a:lstStyle>
          <a:p>
            <a:pPr/>
            <a:r>
              <a:t>だけでなく</a:t>
            </a:r>
          </a:p>
        </p:txBody>
      </p:sp>
      <p:sp>
        <p:nvSpPr>
          <p:cNvPr id="249" name="線"/>
          <p:cNvSpPr/>
          <p:nvPr/>
        </p:nvSpPr>
        <p:spPr>
          <a:xfrm flipH="1" flipV="1">
            <a:off x="572094" y="6032491"/>
            <a:ext cx="11784412" cy="1"/>
          </a:xfrm>
          <a:prstGeom prst="line">
            <a:avLst/>
          </a:prstGeom>
          <a:ln w="12700">
            <a:solidFill>
              <a:srgbClr val="D6D5D5"/>
            </a:solidFill>
            <a:miter lim="400000"/>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grpSp>
        <p:nvGrpSpPr>
          <p:cNvPr id="252" name="グループ"/>
          <p:cNvGrpSpPr/>
          <p:nvPr/>
        </p:nvGrpSpPr>
        <p:grpSpPr>
          <a:xfrm>
            <a:off x="4495799" y="2735081"/>
            <a:ext cx="4035279" cy="6566530"/>
            <a:chOff x="0" y="0"/>
            <a:chExt cx="4035277" cy="6566529"/>
          </a:xfrm>
        </p:grpSpPr>
        <p:sp>
          <p:nvSpPr>
            <p:cNvPr id="250" name="線"/>
            <p:cNvSpPr/>
            <p:nvPr/>
          </p:nvSpPr>
          <p:spPr>
            <a:xfrm flipV="1">
              <a:off x="-1" y="0"/>
              <a:ext cx="2" cy="6566530"/>
            </a:xfrm>
            <a:prstGeom prst="line">
              <a:avLst/>
            </a:prstGeom>
            <a:noFill/>
            <a:ln w="12700" cap="flat">
              <a:solidFill>
                <a:srgbClr val="D6D5D5"/>
              </a:solidFill>
              <a:prstDash val="solid"/>
              <a:miter lim="400000"/>
            </a:ln>
            <a:effectLst/>
          </p:spPr>
          <p:txBody>
            <a:bodyPr wrap="square" lIns="50800" tIns="50800" rIns="50800" bIns="50800" numCol="1" anchor="ctr">
              <a:noAutofit/>
            </a:bodyPr>
            <a:lstStyle/>
            <a:p>
              <a:pPr>
                <a:defRPr>
                  <a:latin typeface="ヒラギノ角ゴ ProN W6"/>
                  <a:ea typeface="ヒラギノ角ゴ ProN W6"/>
                  <a:cs typeface="ヒラギノ角ゴ ProN W6"/>
                  <a:sym typeface="ヒラギノ角ゴ ProN W6"/>
                </a:defRPr>
              </a:pPr>
            </a:p>
          </p:txBody>
        </p:sp>
        <p:sp>
          <p:nvSpPr>
            <p:cNvPr id="251" name="線"/>
            <p:cNvSpPr/>
            <p:nvPr/>
          </p:nvSpPr>
          <p:spPr>
            <a:xfrm flipV="1">
              <a:off x="4035277" y="0"/>
              <a:ext cx="1" cy="6566530"/>
            </a:xfrm>
            <a:prstGeom prst="line">
              <a:avLst/>
            </a:prstGeom>
            <a:noFill/>
            <a:ln w="12700" cap="flat">
              <a:solidFill>
                <a:srgbClr val="D6D5D5"/>
              </a:solidFill>
              <a:prstDash val="solid"/>
              <a:miter lim="400000"/>
            </a:ln>
            <a:effectLst/>
          </p:spPr>
          <p:txBody>
            <a:bodyPr wrap="square" lIns="50800" tIns="50800" rIns="50800" bIns="50800" numCol="1" anchor="ctr">
              <a:noAutofit/>
            </a:bodyPr>
            <a:lstStyle/>
            <a:p>
              <a:pPr>
                <a:defRPr>
                  <a:latin typeface="ヒラギノ角ゴ ProN W6"/>
                  <a:ea typeface="ヒラギノ角ゴ ProN W6"/>
                  <a:cs typeface="ヒラギノ角ゴ ProN W6"/>
                  <a:sym typeface="ヒラギノ角ゴ ProN W6"/>
                </a:defRPr>
              </a:pPr>
            </a:p>
          </p:txBody>
        </p:sp>
      </p:grpSp>
      <p:sp>
        <p:nvSpPr>
          <p:cNvPr id="253" name="だけでなく"/>
          <p:cNvSpPr txBox="1"/>
          <p:nvPr/>
        </p:nvSpPr>
        <p:spPr>
          <a:xfrm>
            <a:off x="2152944" y="8385623"/>
            <a:ext cx="812801" cy="2476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100">
                <a:solidFill>
                  <a:srgbClr val="FFFFFF"/>
                </a:solidFill>
                <a:latin typeface="游ゴシック体 ミディアム"/>
                <a:ea typeface="游ゴシック体 ミディアム"/>
                <a:cs typeface="游ゴシック体 ミディアム"/>
                <a:sym typeface="游ゴシック体 ミディアム"/>
              </a:defRPr>
            </a:lvl1pPr>
          </a:lstStyle>
          <a:p>
            <a:pPr/>
            <a:r>
              <a:t>だけでなく</a:t>
            </a:r>
          </a:p>
        </p:txBody>
      </p:sp>
      <p:sp>
        <p:nvSpPr>
          <p:cNvPr id="254" name="Wevoxの結果を見る前に“きづきサイクル”５箇条を確認しましょう！共通の行動指針を持ちながら、エンゲージメント活動を推進できます。"/>
          <p:cNvSpPr txBox="1"/>
          <p:nvPr/>
        </p:nvSpPr>
        <p:spPr>
          <a:xfrm>
            <a:off x="8893887" y="6752413"/>
            <a:ext cx="3353309" cy="6794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just">
              <a:defRPr sz="1100">
                <a:solidFill>
                  <a:srgbClr val="333333"/>
                </a:solidFill>
                <a:latin typeface="游ゴシック体 ミディアム"/>
                <a:ea typeface="游ゴシック体 ミディアム"/>
                <a:cs typeface="游ゴシック体 ミディアム"/>
                <a:sym typeface="游ゴシック体 ミディアム"/>
              </a:defRPr>
            </a:lvl1pPr>
          </a:lstStyle>
          <a:p>
            <a:pPr/>
            <a:r>
              <a:t>Wevoxの結果を見る前に“きづきサイクル”５箇条を確認しましょう！共通の行動指針を持ちながら、エンゲージメント活動を推進できます。</a:t>
            </a:r>
          </a:p>
        </p:txBody>
      </p:sp>
      <p:sp>
        <p:nvSpPr>
          <p:cNvPr id="255" name="“きづきサイクル”5箇条の活用方法"/>
          <p:cNvSpPr txBox="1"/>
          <p:nvPr/>
        </p:nvSpPr>
        <p:spPr>
          <a:xfrm>
            <a:off x="9005241" y="6331251"/>
            <a:ext cx="3130602" cy="304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sz="1600">
                <a:solidFill>
                  <a:srgbClr val="26BAB5"/>
                </a:solidFill>
              </a:defRPr>
            </a:lvl1pPr>
          </a:lstStyle>
          <a:p>
            <a:pPr>
              <a:defRPr>
                <a:solidFill>
                  <a:srgbClr val="1CBBB6"/>
                </a:solidFill>
              </a:defRPr>
            </a:pPr>
            <a:r>
              <a:rPr>
                <a:solidFill>
                  <a:srgbClr val="26BAB5"/>
                </a:solidFill>
              </a:rPr>
              <a:t>“きづきサイクル”5箇条の活用方法</a:t>
            </a:r>
          </a:p>
        </p:txBody>
      </p:sp>
      <p:sp>
        <p:nvSpPr>
          <p:cNvPr id="256" name="Wevoxのスコアを見ているメンバー同士で、5箇条について話し合いましょう。自分たちらしい言い回しや、他に大切にしたいことがあれば、5箇条はカスタマイズをしても問題ありません。"/>
          <p:cNvSpPr txBox="1"/>
          <p:nvPr/>
        </p:nvSpPr>
        <p:spPr>
          <a:xfrm>
            <a:off x="8893887" y="8343884"/>
            <a:ext cx="3353309" cy="8953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just" defTabSz="457200">
              <a:defRPr sz="1100">
                <a:solidFill>
                  <a:srgbClr val="333333"/>
                </a:solidFill>
                <a:latin typeface="游ゴシック体 ミディアム"/>
                <a:ea typeface="游ゴシック体 ミディアム"/>
                <a:cs typeface="游ゴシック体 ミディアム"/>
                <a:sym typeface="游ゴシック体 ミディアム"/>
              </a:defRPr>
            </a:lvl1pPr>
          </a:lstStyle>
          <a:p>
            <a:pPr/>
            <a:r>
              <a:t>Wevoxのスコアを見ているメンバー同士で、5箇条について話し合いましょう。自分たちらしい言い回しや、他に大切にしたいことがあれば、5箇条はカスタマイズをしても問題ありません。</a:t>
            </a:r>
          </a:p>
        </p:txBody>
      </p:sp>
      <p:sp>
        <p:nvSpPr>
          <p:cNvPr id="257" name="Wevoxのスコアを見る際に、この5箇条を意識してみましょう。より多くのきづきを得られるはずです。"/>
          <p:cNvSpPr txBox="1"/>
          <p:nvPr/>
        </p:nvSpPr>
        <p:spPr>
          <a:xfrm>
            <a:off x="8893887" y="7663643"/>
            <a:ext cx="3353309" cy="4635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just">
              <a:defRPr spc="-22" sz="1100">
                <a:solidFill>
                  <a:srgbClr val="333333"/>
                </a:solidFill>
                <a:latin typeface="游ゴシック体 ミディアム"/>
                <a:ea typeface="游ゴシック体 ミディアム"/>
                <a:cs typeface="游ゴシック体 ミディアム"/>
                <a:sym typeface="游ゴシック体 ミディアム"/>
              </a:defRPr>
            </a:lvl1pPr>
          </a:lstStyle>
          <a:p>
            <a:pPr/>
            <a:r>
              <a:t>Wevoxのスコアを見る際に、この5箇条を意識してみましょう。より多くのきづきを得られるはずです。</a:t>
            </a:r>
          </a:p>
        </p:txBody>
      </p:sp>
      <p:sp>
        <p:nvSpPr>
          <p:cNvPr id="258" name="線"/>
          <p:cNvSpPr/>
          <p:nvPr/>
        </p:nvSpPr>
        <p:spPr>
          <a:xfrm flipH="1">
            <a:off x="8890941" y="7554103"/>
            <a:ext cx="3359202" cy="1"/>
          </a:xfrm>
          <a:prstGeom prst="line">
            <a:avLst/>
          </a:prstGeom>
          <a:ln w="12700">
            <a:solidFill>
              <a:srgbClr val="1CBBB6"/>
            </a:solidFill>
            <a:custDash>
              <a:ds d="100000" sp="200000"/>
            </a:custDash>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sp>
        <p:nvSpPr>
          <p:cNvPr id="259" name="線"/>
          <p:cNvSpPr/>
          <p:nvPr/>
        </p:nvSpPr>
        <p:spPr>
          <a:xfrm flipH="1">
            <a:off x="8890941" y="8229969"/>
            <a:ext cx="3359202" cy="1"/>
          </a:xfrm>
          <a:prstGeom prst="line">
            <a:avLst/>
          </a:prstGeom>
          <a:ln w="12700">
            <a:solidFill>
              <a:srgbClr val="1CBBB6"/>
            </a:solidFill>
            <a:custDash>
              <a:ds d="100000" sp="200000"/>
            </a:custDash>
          </a:ln>
        </p:spPr>
        <p:txBody>
          <a:bodyPr lIns="50800" tIns="50800" rIns="50800" bIns="50800" anchor="ctr"/>
          <a:lstStyle/>
          <a:p>
            <a:pPr>
              <a:defRPr>
                <a:latin typeface="ヒラギノ角ゴ ProN W6"/>
                <a:ea typeface="ヒラギノ角ゴ ProN W6"/>
                <a:cs typeface="ヒラギノ角ゴ ProN W6"/>
                <a:sym typeface="ヒラギノ角ゴ ProN W6"/>
              </a:defRPr>
            </a:pPr>
          </a:p>
        </p:txBody>
      </p:sp>
      <p:sp>
        <p:nvSpPr>
          <p:cNvPr id="260" name="ご入力者様へ…"/>
          <p:cNvSpPr/>
          <p:nvPr/>
        </p:nvSpPr>
        <p:spPr>
          <a:xfrm>
            <a:off x="4650609" y="215475"/>
            <a:ext cx="4533505" cy="12033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133" y="0"/>
                </a:moveTo>
                <a:cubicBezTo>
                  <a:pt x="930" y="0"/>
                  <a:pt x="766" y="617"/>
                  <a:pt x="766" y="1382"/>
                </a:cubicBezTo>
                <a:lnTo>
                  <a:pt x="766" y="2415"/>
                </a:lnTo>
                <a:lnTo>
                  <a:pt x="0" y="4524"/>
                </a:lnTo>
                <a:lnTo>
                  <a:pt x="766" y="6632"/>
                </a:lnTo>
                <a:lnTo>
                  <a:pt x="766" y="20218"/>
                </a:lnTo>
                <a:cubicBezTo>
                  <a:pt x="766" y="20983"/>
                  <a:pt x="930" y="21600"/>
                  <a:pt x="1133" y="21600"/>
                </a:cubicBezTo>
                <a:lnTo>
                  <a:pt x="21233" y="21600"/>
                </a:lnTo>
                <a:cubicBezTo>
                  <a:pt x="21436" y="21600"/>
                  <a:pt x="21600" y="20983"/>
                  <a:pt x="21600" y="20218"/>
                </a:cubicBezTo>
                <a:lnTo>
                  <a:pt x="21600" y="1382"/>
                </a:lnTo>
                <a:cubicBezTo>
                  <a:pt x="21600" y="617"/>
                  <a:pt x="21436" y="0"/>
                  <a:pt x="21233" y="0"/>
                </a:cubicBezTo>
                <a:lnTo>
                  <a:pt x="1133" y="0"/>
                </a:lnTo>
                <a:close/>
              </a:path>
            </a:pathLst>
          </a:custGeom>
          <a:solidFill>
            <a:srgbClr val="56BDBA"/>
          </a:solidFill>
          <a:ln w="12700">
            <a:miter lim="400000"/>
          </a:ln>
          <a:extLst>
            <a:ext uri="{C572A759-6A51-4108-AA02-DFA0A04FC94B}">
              <ma14:wrappingTextBoxFlag xmlns:ma14="http://schemas.microsoft.com/office/mac/drawingml/2011/main" val="1"/>
            </a:ext>
          </a:extLst>
        </p:spPr>
        <p:txBody>
          <a:bodyPr lIns="50800" tIns="50800" rIns="50800" bIns="50800" anchor="b"/>
          <a:lstStyle/>
          <a:p>
            <a:pPr algn="l" defTabSz="457200">
              <a:lnSpc>
                <a:spcPts val="2200"/>
              </a:lnSpc>
              <a:defRPr sz="900">
                <a:solidFill>
                  <a:srgbClr val="FFFFFF"/>
                </a:solidFill>
                <a:latin typeface="游ゴシック体 ミディアム"/>
                <a:ea typeface="游ゴシック体 ミディアム"/>
                <a:cs typeface="游ゴシック体 ミディアム"/>
                <a:sym typeface="游ゴシック体 ミディアム"/>
              </a:defRPr>
            </a:pPr>
            <a:r>
              <a:t>　　ご入力者様へ</a:t>
            </a:r>
          </a:p>
          <a:p>
            <a:pPr algn="l" defTabSz="457200">
              <a:lnSpc>
                <a:spcPts val="2200"/>
              </a:lnSpc>
              <a:defRPr sz="900">
                <a:solidFill>
                  <a:srgbClr val="FFFFFF"/>
                </a:solidFill>
                <a:latin typeface="游ゴシック体 ミディアム"/>
                <a:ea typeface="游ゴシック体 ミディアム"/>
                <a:cs typeface="游ゴシック体 ミディアム"/>
                <a:sym typeface="游ゴシック体 ミディアム"/>
              </a:defRPr>
            </a:pPr>
            <a:r>
              <a:t>　　本資料は、活用を進める上で大事になる価値観についてまとめています。</a:t>
            </a:r>
          </a:p>
          <a:p>
            <a:pPr algn="l" defTabSz="457200">
              <a:lnSpc>
                <a:spcPts val="2200"/>
              </a:lnSpc>
              <a:defRPr sz="900">
                <a:solidFill>
                  <a:srgbClr val="FFFFFF"/>
                </a:solidFill>
                <a:latin typeface="游ゴシック体 ミディアム"/>
                <a:ea typeface="游ゴシック体 ミディアム"/>
                <a:cs typeface="游ゴシック体 ミディアム"/>
                <a:sym typeface="游ゴシック体 ミディアム"/>
              </a:defRPr>
            </a:pPr>
            <a:r>
              <a:t>　　初めはスコア結果が出てきてもうまく解釈できないことがあるため、</a:t>
            </a:r>
          </a:p>
          <a:p>
            <a:pPr algn="l" defTabSz="457200">
              <a:lnSpc>
                <a:spcPts val="2200"/>
              </a:lnSpc>
              <a:defRPr sz="900">
                <a:solidFill>
                  <a:srgbClr val="FFFFFF"/>
                </a:solidFill>
                <a:latin typeface="游ゴシック体 ミディアム"/>
                <a:ea typeface="游ゴシック体 ミディアム"/>
                <a:cs typeface="游ゴシック体 ミディアム"/>
                <a:sym typeface="游ゴシック体 ミディアム"/>
              </a:defRPr>
            </a:pPr>
            <a:r>
              <a:t>　　必要に応じたタイミングで、本資料をご展開ください。</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游ゴシック体 ボールド"/>
            <a:ea typeface="游ゴシック体 ボールド"/>
            <a:cs typeface="游ゴシック体 ボールド"/>
            <a:sym typeface="游ゴシック体 ボールド"/>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