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游ゴシック体 ボールド"/>
        <a:ea typeface="游ゴシック体 ボールド"/>
        <a:cs typeface="游ゴシック体 ボールド"/>
        <a:sym typeface="游ゴシック体 ボールド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/>
          <p:nvPr>
            <p:ph type="body" sz="quarter" idx="22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草が生えた砂丘から見たビーチと海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草が生えた砂丘から見たビーチと海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タイトルテキスト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本文レベル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前景に短いフェンスがあるビーチの上を低空飛行しているサギ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タイトルテキスト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本文レベル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2つの丘に挟まれた、海に続く砂の小道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本文レベル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/>
          <p:nvPr>
            <p:ph type="sldNum" sz="quarter" idx="2"/>
          </p:nvPr>
        </p:nvSpPr>
        <p:spPr>
          <a:xfrm>
            <a:off x="6308360" y="9296400"/>
            <a:ext cx="381306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つの丘に挟まれた、海に続く砂の小道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前景に短いフェンスがあるビーチの上を低空飛行しているサギ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草が生えた砂丘から見たビーチと海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.ti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ngagement Vs. Motivation &amp; Satisfaction"/>
          <p:cNvSpPr txBox="1"/>
          <p:nvPr/>
        </p:nvSpPr>
        <p:spPr>
          <a:xfrm>
            <a:off x="844412" y="2727497"/>
            <a:ext cx="4338161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pc="13" sz="13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Engagement Vs. Motivation &amp; Satisfaction</a:t>
            </a:r>
          </a:p>
        </p:txBody>
      </p:sp>
      <p:sp>
        <p:nvSpPr>
          <p:cNvPr id="120" name="Trial Introduction"/>
          <p:cNvSpPr txBox="1"/>
          <p:nvPr/>
        </p:nvSpPr>
        <p:spPr>
          <a:xfrm>
            <a:off x="2323159" y="146826"/>
            <a:ext cx="2109852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pc="19" sz="1900">
                <a:solidFill>
                  <a:srgbClr val="56BDB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Trial Introduction</a:t>
            </a:r>
          </a:p>
        </p:txBody>
      </p:sp>
      <p:sp>
        <p:nvSpPr>
          <p:cNvPr id="121" name="線"/>
          <p:cNvSpPr/>
          <p:nvPr/>
        </p:nvSpPr>
        <p:spPr>
          <a:xfrm>
            <a:off x="-56824" y="664661"/>
            <a:ext cx="13118448" cy="1"/>
          </a:xfrm>
          <a:prstGeom prst="line">
            <a:avLst/>
          </a:prstGeom>
          <a:ln w="38100">
            <a:solidFill>
              <a:srgbClr val="56BDB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122" name="Wevox &amp; Engagement"/>
          <p:cNvSpPr txBox="1"/>
          <p:nvPr/>
        </p:nvSpPr>
        <p:spPr>
          <a:xfrm>
            <a:off x="669614" y="953991"/>
            <a:ext cx="226537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pc="16" sz="1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Wevox &amp; Engagement</a:t>
            </a:r>
          </a:p>
        </p:txBody>
      </p:sp>
      <p:sp>
        <p:nvSpPr>
          <p:cNvPr id="123" name="Wevox helps organizations improve by measuring engagement through short, easy surveys. The results provide a visualization of your teams' morale and how you're performing, while highlighting areas for growth and improvement."/>
          <p:cNvSpPr txBox="1"/>
          <p:nvPr/>
        </p:nvSpPr>
        <p:spPr>
          <a:xfrm>
            <a:off x="669614" y="1331193"/>
            <a:ext cx="5143765" cy="61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20000"/>
              </a:lnSpc>
              <a:defRPr sz="1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Wevox helps organizations improve by measuring engagement through short, easy surveys. The results provide a visualization of your teams' morale and</a:t>
            </a:r>
            <a:br/>
            <a:r>
              <a:t>how you're performing, while highlighting areas for growth and improvement.</a:t>
            </a:r>
          </a:p>
        </p:txBody>
      </p:sp>
      <p:pic>
        <p:nvPicPr>
          <p:cNvPr id="12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245" y="219527"/>
            <a:ext cx="1690014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20XX.XX.XX"/>
          <p:cNvSpPr txBox="1"/>
          <p:nvPr/>
        </p:nvSpPr>
        <p:spPr>
          <a:xfrm>
            <a:off x="11464272" y="194127"/>
            <a:ext cx="123637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333333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pPr/>
            <a:r>
              <a:t>20XX.XX.XX</a:t>
            </a:r>
          </a:p>
        </p:txBody>
      </p:sp>
      <p:sp>
        <p:nvSpPr>
          <p:cNvPr id="126" name="線"/>
          <p:cNvSpPr/>
          <p:nvPr/>
        </p:nvSpPr>
        <p:spPr>
          <a:xfrm flipV="1">
            <a:off x="6502400" y="921189"/>
            <a:ext cx="1" cy="8570922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grpSp>
        <p:nvGrpSpPr>
          <p:cNvPr id="129" name="グループ"/>
          <p:cNvGrpSpPr/>
          <p:nvPr/>
        </p:nvGrpSpPr>
        <p:grpSpPr>
          <a:xfrm>
            <a:off x="333968" y="970094"/>
            <a:ext cx="304801" cy="304801"/>
            <a:chOff x="0" y="0"/>
            <a:chExt cx="304799" cy="304799"/>
          </a:xfrm>
        </p:grpSpPr>
        <p:sp>
          <p:nvSpPr>
            <p:cNvPr id="127" name="円形"/>
            <p:cNvSpPr/>
            <p:nvPr/>
          </p:nvSpPr>
          <p:spPr>
            <a:xfrm>
              <a:off x="0" y="0"/>
              <a:ext cx="304800" cy="304800"/>
            </a:xfrm>
            <a:prstGeom prst="ellipse">
              <a:avLst/>
            </a:prstGeom>
            <a:solidFill>
              <a:srgbClr val="00C0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28" name="1"/>
            <p:cNvSpPr txBox="1"/>
            <p:nvPr/>
          </p:nvSpPr>
          <p:spPr>
            <a:xfrm>
              <a:off x="66059" y="46892"/>
              <a:ext cx="172682" cy="211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130" name="Why Try Wevox?"/>
          <p:cNvSpPr txBox="1"/>
          <p:nvPr/>
        </p:nvSpPr>
        <p:spPr>
          <a:xfrm>
            <a:off x="669614" y="6466123"/>
            <a:ext cx="1712265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pc="16" sz="1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Why Try Wevox?</a:t>
            </a:r>
          </a:p>
        </p:txBody>
      </p:sp>
      <p:sp>
        <p:nvSpPr>
          <p:cNvPr id="131" name="線"/>
          <p:cNvSpPr/>
          <p:nvPr/>
        </p:nvSpPr>
        <p:spPr>
          <a:xfrm flipH="1" flipV="1">
            <a:off x="318094" y="6067951"/>
            <a:ext cx="6186064" cy="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132" name="・To benefit from visual representations of organizational health.…"/>
          <p:cNvSpPr txBox="1"/>
          <p:nvPr/>
        </p:nvSpPr>
        <p:spPr>
          <a:xfrm>
            <a:off x="606114" y="6841330"/>
            <a:ext cx="5270765" cy="457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1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・To benefit from visual representations of organizational health.</a:t>
            </a:r>
          </a:p>
          <a:p>
            <a:pPr algn="l" defTabSz="457200">
              <a:lnSpc>
                <a:spcPct val="80000"/>
              </a:lnSpc>
              <a:defRPr sz="1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・To consider Wevox as a potential tool for organizational improvement.</a:t>
            </a:r>
          </a:p>
        </p:txBody>
      </p:sp>
      <p:sp>
        <p:nvSpPr>
          <p:cNvPr id="133" name="Trial Overview"/>
          <p:cNvSpPr txBox="1"/>
          <p:nvPr/>
        </p:nvSpPr>
        <p:spPr>
          <a:xfrm>
            <a:off x="669614" y="8075845"/>
            <a:ext cx="1504798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pc="16" sz="1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Trial Overview</a:t>
            </a:r>
          </a:p>
        </p:txBody>
      </p:sp>
      <p:sp>
        <p:nvSpPr>
          <p:cNvPr id="134" name="・A trial survey will be sent out on (MM/DD) at (0:00).…"/>
          <p:cNvSpPr txBox="1"/>
          <p:nvPr/>
        </p:nvSpPr>
        <p:spPr>
          <a:xfrm>
            <a:off x="606114" y="8463752"/>
            <a:ext cx="4338160" cy="90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9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・A trial survey will be sent out on </a:t>
            </a:r>
            <a:r>
              <a:rPr>
                <a:solidFill>
                  <a:srgbClr val="ED746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(MM/DD) at (0:00).</a:t>
            </a:r>
            <a:endParaRPr>
              <a:solidFill>
                <a:srgbClr val="333333"/>
              </a:solidFill>
            </a:endParaRPr>
          </a:p>
          <a:p>
            <a:pPr algn="l" defTabSz="457200">
              <a:lnSpc>
                <a:spcPct val="9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・Please answer all 32 questions. I should only take a few minutes!</a:t>
            </a:r>
            <a:endParaRPr>
              <a:solidFill>
                <a:srgbClr val="333333"/>
              </a:solidFill>
            </a:endParaRPr>
          </a:p>
          <a:p>
            <a:pPr algn="l" defTabSz="457200">
              <a:lnSpc>
                <a:spcPct val="9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・Survey answers and comments will be </a:t>
            </a:r>
            <a:r>
              <a:rPr>
                <a:solidFill>
                  <a:srgbClr val="ED746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(public/anonymous).</a:t>
            </a:r>
            <a:endParaRPr>
              <a:solidFill>
                <a:srgbClr val="ED746C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l" defTabSz="457200">
              <a:lnSpc>
                <a:spcPct val="9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・Engagement score data will be viewed by </a:t>
            </a:r>
            <a:r>
              <a:rPr>
                <a:solidFill>
                  <a:srgbClr val="ED746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(names).</a:t>
            </a:r>
          </a:p>
        </p:txBody>
      </p:sp>
      <p:sp>
        <p:nvSpPr>
          <p:cNvPr id="135" name="線"/>
          <p:cNvSpPr/>
          <p:nvPr/>
        </p:nvSpPr>
        <p:spPr>
          <a:xfrm flipH="1" flipV="1">
            <a:off x="6500006" y="7290422"/>
            <a:ext cx="6186064" cy="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136" name="Next Steps"/>
          <p:cNvSpPr txBox="1"/>
          <p:nvPr/>
        </p:nvSpPr>
        <p:spPr>
          <a:xfrm>
            <a:off x="7051671" y="7543323"/>
            <a:ext cx="1192277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pc="16" sz="1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Next Steps</a:t>
            </a:r>
          </a:p>
        </p:txBody>
      </p:sp>
      <p:sp>
        <p:nvSpPr>
          <p:cNvPr id="137" name="Accessing the Survey"/>
          <p:cNvSpPr txBox="1"/>
          <p:nvPr/>
        </p:nvSpPr>
        <p:spPr>
          <a:xfrm>
            <a:off x="7051671" y="941291"/>
            <a:ext cx="224018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pc="16" sz="16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Accessing the Survey</a:t>
            </a:r>
          </a:p>
        </p:txBody>
      </p:sp>
      <p:sp>
        <p:nvSpPr>
          <p:cNvPr id="138" name="A link to the survey will be sent out via email or Slack.…"/>
          <p:cNvSpPr txBox="1"/>
          <p:nvPr/>
        </p:nvSpPr>
        <p:spPr>
          <a:xfrm>
            <a:off x="7054743" y="1293093"/>
            <a:ext cx="3981554" cy="431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1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A link to the survey will be sent out </a:t>
            </a:r>
            <a:r>
              <a:rPr>
                <a:solidFill>
                  <a:srgbClr val="ED746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via email or Slack.</a:t>
            </a:r>
            <a:endParaRPr>
              <a:solidFill>
                <a:srgbClr val="ED746C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l" defTabSz="457200">
              <a:lnSpc>
                <a:spcPct val="11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You can access the link from your PC, tablet or smartphone.</a:t>
            </a:r>
          </a:p>
        </p:txBody>
      </p:sp>
      <p:sp>
        <p:nvSpPr>
          <p:cNvPr id="139" name="線"/>
          <p:cNvSpPr/>
          <p:nvPr/>
        </p:nvSpPr>
        <p:spPr>
          <a:xfrm flipH="1" flipV="1">
            <a:off x="318094" y="7674750"/>
            <a:ext cx="6186064" cy="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140" name="四角形"/>
          <p:cNvSpPr/>
          <p:nvPr/>
        </p:nvSpPr>
        <p:spPr>
          <a:xfrm>
            <a:off x="692261" y="2767059"/>
            <a:ext cx="48018" cy="220888"/>
          </a:xfrm>
          <a:prstGeom prst="rect">
            <a:avLst/>
          </a:prstGeom>
          <a:solidFill>
            <a:srgbClr val="00C0B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1" name="角丸四角形"/>
          <p:cNvSpPr/>
          <p:nvPr/>
        </p:nvSpPr>
        <p:spPr>
          <a:xfrm>
            <a:off x="665471" y="3361508"/>
            <a:ext cx="1721246" cy="2151959"/>
          </a:xfrm>
          <a:prstGeom prst="roundRect">
            <a:avLst>
              <a:gd name="adj" fmla="val 5785"/>
            </a:avLst>
          </a:prstGeom>
          <a:solidFill>
            <a:srgbClr val="FFFFFF"/>
          </a:solidFill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pic>
        <p:nvPicPr>
          <p:cNvPr id="142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724" y="3968794"/>
            <a:ext cx="1038045" cy="52767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Engagement"/>
          <p:cNvSpPr txBox="1"/>
          <p:nvPr/>
        </p:nvSpPr>
        <p:spPr>
          <a:xfrm>
            <a:off x="962417" y="3507794"/>
            <a:ext cx="1127354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13" sz="13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144" name="An individual's willingness  to contribute to their organization and work  with a sense of initiative."/>
          <p:cNvSpPr txBox="1"/>
          <p:nvPr/>
        </p:nvSpPr>
        <p:spPr>
          <a:xfrm>
            <a:off x="764751" y="4673796"/>
            <a:ext cx="1522686" cy="64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0000"/>
              </a:lnSpc>
              <a:defRPr sz="800">
                <a:solidFill>
                  <a:srgbClr val="3333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An individual's willingness </a:t>
            </a:r>
            <a:br/>
            <a:r>
              <a:t>to contribute to their organization and work </a:t>
            </a:r>
            <a:br/>
            <a:r>
              <a:t>with a sense of initiative.</a:t>
            </a:r>
          </a:p>
        </p:txBody>
      </p:sp>
      <p:sp>
        <p:nvSpPr>
          <p:cNvPr id="145" name="角丸四角形"/>
          <p:cNvSpPr/>
          <p:nvPr/>
        </p:nvSpPr>
        <p:spPr>
          <a:xfrm>
            <a:off x="2551468" y="3361508"/>
            <a:ext cx="1721246" cy="2151959"/>
          </a:xfrm>
          <a:prstGeom prst="roundRect">
            <a:avLst>
              <a:gd name="adj" fmla="val 5785"/>
            </a:avLst>
          </a:prstGeom>
          <a:solidFill>
            <a:srgbClr val="FFFFFF"/>
          </a:solidFill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6" name="Motivation"/>
          <p:cNvSpPr txBox="1"/>
          <p:nvPr/>
        </p:nvSpPr>
        <p:spPr>
          <a:xfrm>
            <a:off x="2930964" y="3507794"/>
            <a:ext cx="962254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13" sz="13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Motivation</a:t>
            </a:r>
          </a:p>
        </p:txBody>
      </p:sp>
      <p:pic>
        <p:nvPicPr>
          <p:cNvPr id="147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0017" y="4009772"/>
            <a:ext cx="1184148" cy="60194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he driving factor or purpose behind one's actions and decisions."/>
          <p:cNvSpPr txBox="1"/>
          <p:nvPr/>
        </p:nvSpPr>
        <p:spPr>
          <a:xfrm>
            <a:off x="2680028" y="4813202"/>
            <a:ext cx="1464125" cy="504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10000"/>
              </a:lnSpc>
              <a:defRPr sz="800">
                <a:solidFill>
                  <a:srgbClr val="3333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The driving factor or purpose behind one's actions and decisions.</a:t>
            </a:r>
          </a:p>
        </p:txBody>
      </p:sp>
      <p:sp>
        <p:nvSpPr>
          <p:cNvPr id="149" name="角丸四角形"/>
          <p:cNvSpPr/>
          <p:nvPr/>
        </p:nvSpPr>
        <p:spPr>
          <a:xfrm>
            <a:off x="4438733" y="3361508"/>
            <a:ext cx="1721245" cy="2151959"/>
          </a:xfrm>
          <a:prstGeom prst="roundRect">
            <a:avLst>
              <a:gd name="adj" fmla="val 5785"/>
            </a:avLst>
          </a:prstGeom>
          <a:solidFill>
            <a:srgbClr val="FFFFFF"/>
          </a:solidFill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0" name="Satisfaction"/>
          <p:cNvSpPr txBox="1"/>
          <p:nvPr/>
        </p:nvSpPr>
        <p:spPr>
          <a:xfrm>
            <a:off x="4764653" y="3507794"/>
            <a:ext cx="1069405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b="1" spc="13" sz="13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Satisfaction</a:t>
            </a:r>
          </a:p>
        </p:txBody>
      </p:sp>
      <p:pic>
        <p:nvPicPr>
          <p:cNvPr id="151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9981" y="4020054"/>
            <a:ext cx="1143698" cy="58138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An indicator of satisfaction  with job responsibilities and work environment."/>
          <p:cNvSpPr txBox="1"/>
          <p:nvPr/>
        </p:nvSpPr>
        <p:spPr>
          <a:xfrm>
            <a:off x="4504885" y="4813202"/>
            <a:ext cx="1588942" cy="504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0000"/>
              </a:lnSpc>
              <a:defRPr sz="800">
                <a:solidFill>
                  <a:srgbClr val="3333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An indicator of satisfaction </a:t>
            </a:r>
            <a:br/>
            <a:r>
              <a:t>with job responsibilities and work environment.</a:t>
            </a:r>
          </a:p>
        </p:txBody>
      </p:sp>
      <p:sp>
        <p:nvSpPr>
          <p:cNvPr id="153" name="Survey Sample"/>
          <p:cNvSpPr txBox="1"/>
          <p:nvPr/>
        </p:nvSpPr>
        <p:spPr>
          <a:xfrm>
            <a:off x="7263446" y="2175166"/>
            <a:ext cx="1388768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pc="13" sz="13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Survey Sample</a:t>
            </a:r>
          </a:p>
        </p:txBody>
      </p:sp>
      <p:sp>
        <p:nvSpPr>
          <p:cNvPr id="154" name="四角形"/>
          <p:cNvSpPr/>
          <p:nvPr/>
        </p:nvSpPr>
        <p:spPr>
          <a:xfrm>
            <a:off x="7103221" y="2214728"/>
            <a:ext cx="48018" cy="220888"/>
          </a:xfrm>
          <a:prstGeom prst="rect">
            <a:avLst/>
          </a:prstGeom>
          <a:solidFill>
            <a:srgbClr val="00C0B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pic>
        <p:nvPicPr>
          <p:cNvPr id="155" name="Screenshot 2025-06-03 at 10.57.29.png" descr="Screenshot 2025-06-03 at 10.57.29.png"/>
          <p:cNvPicPr>
            <a:picLocks noChangeAspect="1"/>
          </p:cNvPicPr>
          <p:nvPr/>
        </p:nvPicPr>
        <p:blipFill>
          <a:blip r:embed="rId6">
            <a:extLst/>
          </a:blip>
          <a:srcRect l="3290" t="0" r="840" b="18199"/>
          <a:stretch>
            <a:fillRect/>
          </a:stretch>
        </p:blipFill>
        <p:spPr>
          <a:xfrm>
            <a:off x="7107234" y="3134966"/>
            <a:ext cx="3192809" cy="1726790"/>
          </a:xfrm>
          <a:prstGeom prst="rect">
            <a:avLst/>
          </a:prstGeom>
          <a:ln>
            <a:solidFill>
              <a:srgbClr val="D6D5D5"/>
            </a:solidFill>
            <a:miter lim="400000"/>
          </a:ln>
        </p:spPr>
      </p:pic>
      <p:grpSp>
        <p:nvGrpSpPr>
          <p:cNvPr id="158" name="グループ"/>
          <p:cNvGrpSpPr/>
          <p:nvPr/>
        </p:nvGrpSpPr>
        <p:grpSpPr>
          <a:xfrm>
            <a:off x="10830388" y="3543205"/>
            <a:ext cx="1361178" cy="840999"/>
            <a:chOff x="0" y="0"/>
            <a:chExt cx="1361176" cy="840998"/>
          </a:xfrm>
        </p:grpSpPr>
        <p:sp>
          <p:nvSpPr>
            <p:cNvPr id="156" name="三角形"/>
            <p:cNvSpPr/>
            <p:nvPr/>
          </p:nvSpPr>
          <p:spPr>
            <a:xfrm rot="8700000">
              <a:off x="510328" y="455744"/>
              <a:ext cx="269675" cy="33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EEDE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57" name="Selecting an answer will send you to the next question."/>
            <p:cNvSpPr/>
            <p:nvPr/>
          </p:nvSpPr>
          <p:spPr>
            <a:xfrm>
              <a:off x="0" y="0"/>
              <a:ext cx="1361177" cy="567547"/>
            </a:xfrm>
            <a:prstGeom prst="roundRect">
              <a:avLst>
                <a:gd name="adj" fmla="val 17902"/>
              </a:avLst>
            </a:prstGeom>
            <a:solidFill>
              <a:srgbClr val="CEEDE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00">
                  <a:solidFill>
                    <a:srgbClr val="333333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Selecting an answer will send you to the next question.</a:t>
              </a:r>
            </a:p>
          </p:txBody>
        </p:sp>
      </p:grpSp>
      <p:sp>
        <p:nvSpPr>
          <p:cNvPr id="159" name="角丸四角形"/>
          <p:cNvSpPr/>
          <p:nvPr/>
        </p:nvSpPr>
        <p:spPr>
          <a:xfrm>
            <a:off x="7136094" y="8904852"/>
            <a:ext cx="5137595" cy="395354"/>
          </a:xfrm>
          <a:prstGeom prst="roundRect">
            <a:avLst>
              <a:gd name="adj" fmla="val 25699"/>
            </a:avLst>
          </a:prstGeom>
          <a:solidFill>
            <a:srgbClr val="FF6B66"/>
          </a:solidFill>
          <a:ln w="12700">
            <a:miter lim="400000"/>
          </a:ln>
        </p:spPr>
        <p:txBody>
          <a:bodyPr lIns="50800" tIns="50800" rIns="50800" bIns="50800" anchor="b"/>
          <a:lstStyle/>
          <a:p>
            <a:pPr>
              <a:defRPr b="1" spc="12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60" name="アセット10@4x.png" descr="アセット10@4x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43541" y="8711496"/>
            <a:ext cx="608698" cy="637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アセット 11@4x.png" descr="アセット 11@4x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925696" y="8748821"/>
            <a:ext cx="703693" cy="6019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グループ"/>
          <p:cNvGrpSpPr/>
          <p:nvPr/>
        </p:nvGrpSpPr>
        <p:grpSpPr>
          <a:xfrm>
            <a:off x="333968" y="6482226"/>
            <a:ext cx="304801" cy="304800"/>
            <a:chOff x="0" y="0"/>
            <a:chExt cx="304799" cy="304799"/>
          </a:xfrm>
        </p:grpSpPr>
        <p:sp>
          <p:nvSpPr>
            <p:cNvPr id="162" name="円形"/>
            <p:cNvSpPr/>
            <p:nvPr/>
          </p:nvSpPr>
          <p:spPr>
            <a:xfrm>
              <a:off x="0" y="0"/>
              <a:ext cx="304800" cy="304800"/>
            </a:xfrm>
            <a:prstGeom prst="ellipse">
              <a:avLst/>
            </a:prstGeom>
            <a:solidFill>
              <a:srgbClr val="00C0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63" name="2"/>
            <p:cNvSpPr txBox="1"/>
            <p:nvPr/>
          </p:nvSpPr>
          <p:spPr>
            <a:xfrm>
              <a:off x="66059" y="46892"/>
              <a:ext cx="172682" cy="211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67" name="グループ"/>
          <p:cNvGrpSpPr/>
          <p:nvPr/>
        </p:nvGrpSpPr>
        <p:grpSpPr>
          <a:xfrm>
            <a:off x="333968" y="8091947"/>
            <a:ext cx="304801" cy="304801"/>
            <a:chOff x="0" y="0"/>
            <a:chExt cx="304799" cy="304799"/>
          </a:xfrm>
        </p:grpSpPr>
        <p:sp>
          <p:nvSpPr>
            <p:cNvPr id="165" name="円形"/>
            <p:cNvSpPr/>
            <p:nvPr/>
          </p:nvSpPr>
          <p:spPr>
            <a:xfrm>
              <a:off x="0" y="0"/>
              <a:ext cx="304800" cy="304800"/>
            </a:xfrm>
            <a:prstGeom prst="ellipse">
              <a:avLst/>
            </a:prstGeom>
            <a:solidFill>
              <a:srgbClr val="00C0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66" name="3"/>
            <p:cNvSpPr txBox="1"/>
            <p:nvPr/>
          </p:nvSpPr>
          <p:spPr>
            <a:xfrm>
              <a:off x="66059" y="46892"/>
              <a:ext cx="172682" cy="211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170" name="グループ"/>
          <p:cNvGrpSpPr/>
          <p:nvPr/>
        </p:nvGrpSpPr>
        <p:grpSpPr>
          <a:xfrm>
            <a:off x="6716027" y="970094"/>
            <a:ext cx="304801" cy="304801"/>
            <a:chOff x="0" y="0"/>
            <a:chExt cx="304799" cy="304799"/>
          </a:xfrm>
        </p:grpSpPr>
        <p:sp>
          <p:nvSpPr>
            <p:cNvPr id="168" name="円形"/>
            <p:cNvSpPr/>
            <p:nvPr/>
          </p:nvSpPr>
          <p:spPr>
            <a:xfrm>
              <a:off x="0" y="0"/>
              <a:ext cx="304800" cy="304800"/>
            </a:xfrm>
            <a:prstGeom prst="ellipse">
              <a:avLst/>
            </a:prstGeom>
            <a:solidFill>
              <a:srgbClr val="00C0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69" name="4"/>
            <p:cNvSpPr txBox="1"/>
            <p:nvPr/>
          </p:nvSpPr>
          <p:spPr>
            <a:xfrm>
              <a:off x="66059" y="46892"/>
              <a:ext cx="172682" cy="211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173" name="グループ"/>
          <p:cNvGrpSpPr/>
          <p:nvPr/>
        </p:nvGrpSpPr>
        <p:grpSpPr>
          <a:xfrm>
            <a:off x="6716027" y="7560780"/>
            <a:ext cx="304801" cy="304801"/>
            <a:chOff x="0" y="0"/>
            <a:chExt cx="304799" cy="304799"/>
          </a:xfrm>
        </p:grpSpPr>
        <p:sp>
          <p:nvSpPr>
            <p:cNvPr id="171" name="円形"/>
            <p:cNvSpPr/>
            <p:nvPr/>
          </p:nvSpPr>
          <p:spPr>
            <a:xfrm>
              <a:off x="0" y="0"/>
              <a:ext cx="304800" cy="304800"/>
            </a:xfrm>
            <a:prstGeom prst="ellipse">
              <a:avLst/>
            </a:prstGeom>
            <a:solidFill>
              <a:srgbClr val="00C0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72" name="5"/>
            <p:cNvSpPr txBox="1"/>
            <p:nvPr/>
          </p:nvSpPr>
          <p:spPr>
            <a:xfrm>
              <a:off x="66059" y="46892"/>
              <a:ext cx="172682" cy="211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</p:grpSp>
      <p:pic>
        <p:nvPicPr>
          <p:cNvPr id="174" name="アセット 17@4x.png" descr="アセット 17@4x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31385" y="8689472"/>
            <a:ext cx="151033" cy="151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アセット 17@4x.png" descr="アセット 17@4x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55210" y="8603806"/>
            <a:ext cx="74084" cy="7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アセット 17@4x.png" descr="アセット 17@4x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477759" y="8740272"/>
            <a:ext cx="151033" cy="151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アセット 17@4x.png" descr="アセット 17@4x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29085" y="8743506"/>
            <a:ext cx="74085" cy="7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アセット 17@4x.png" descr="アセット 17@4x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021354" y="8743506"/>
            <a:ext cx="74085" cy="7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アセット 17@4x.png" descr="アセット 17@4x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427754" y="8644022"/>
            <a:ext cx="74085" cy="7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s_san.png" descr="cs_san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flipH="1">
            <a:off x="11091425" y="3825231"/>
            <a:ext cx="1506410" cy="150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アセット 10@4x.png" descr="アセット 10@4x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flipH="1" rot="20460000">
            <a:off x="12227810" y="4202120"/>
            <a:ext cx="296026" cy="273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グループ"/>
          <p:cNvGrpSpPr/>
          <p:nvPr/>
        </p:nvGrpSpPr>
        <p:grpSpPr>
          <a:xfrm>
            <a:off x="4531554" y="218135"/>
            <a:ext cx="3169444" cy="584201"/>
            <a:chOff x="-119062" y="0"/>
            <a:chExt cx="3169443" cy="584200"/>
          </a:xfrm>
        </p:grpSpPr>
        <p:sp>
          <p:nvSpPr>
            <p:cNvPr id="182" name="コールアウト"/>
            <p:cNvSpPr/>
            <p:nvPr/>
          </p:nvSpPr>
          <p:spPr>
            <a:xfrm>
              <a:off x="-119063" y="0"/>
              <a:ext cx="3169445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" y="0"/>
                  </a:moveTo>
                  <a:cubicBezTo>
                    <a:pt x="1010" y="0"/>
                    <a:pt x="811" y="1075"/>
                    <a:pt x="811" y="2392"/>
                  </a:cubicBezTo>
                  <a:lnTo>
                    <a:pt x="811" y="5312"/>
                  </a:lnTo>
                  <a:lnTo>
                    <a:pt x="0" y="8936"/>
                  </a:lnTo>
                  <a:lnTo>
                    <a:pt x="811" y="12561"/>
                  </a:lnTo>
                  <a:lnTo>
                    <a:pt x="811" y="19223"/>
                  </a:lnTo>
                  <a:cubicBezTo>
                    <a:pt x="811" y="20540"/>
                    <a:pt x="1010" y="21600"/>
                    <a:pt x="1252" y="21600"/>
                  </a:cubicBezTo>
                  <a:lnTo>
                    <a:pt x="21162" y="21600"/>
                  </a:lnTo>
                  <a:cubicBezTo>
                    <a:pt x="21405" y="21600"/>
                    <a:pt x="21600" y="20540"/>
                    <a:pt x="21600" y="19223"/>
                  </a:cubicBezTo>
                  <a:lnTo>
                    <a:pt x="21600" y="2392"/>
                  </a:lnTo>
                  <a:cubicBezTo>
                    <a:pt x="21600" y="1075"/>
                    <a:pt x="21405" y="0"/>
                    <a:pt x="21162" y="0"/>
                  </a:cubicBezTo>
                  <a:lnTo>
                    <a:pt x="1252" y="0"/>
                  </a:lnTo>
                  <a:close/>
                </a:path>
              </a:pathLst>
            </a:custGeom>
            <a:solidFill>
              <a:srgbClr val="56BDB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83" name="These boxes are here to help you fill out the form. Be sure to delete them before you share it!"/>
            <p:cNvSpPr txBox="1"/>
            <p:nvPr/>
          </p:nvSpPr>
          <p:spPr>
            <a:xfrm>
              <a:off x="103874" y="93801"/>
              <a:ext cx="2923518" cy="396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457200">
                <a:lnSpc>
                  <a:spcPts val="2200"/>
                </a:lnSpc>
                <a:defRPr b="1" spc="9" sz="9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These boxes are here to help you fill out the form. Be sure to delete them before you share it!</a:t>
              </a:r>
            </a:p>
          </p:txBody>
        </p:sp>
      </p:grpSp>
      <p:grpSp>
        <p:nvGrpSpPr>
          <p:cNvPr id="187" name="グループ"/>
          <p:cNvGrpSpPr/>
          <p:nvPr/>
        </p:nvGrpSpPr>
        <p:grpSpPr>
          <a:xfrm>
            <a:off x="4139262" y="6349332"/>
            <a:ext cx="1801020" cy="465535"/>
            <a:chOff x="0" y="0"/>
            <a:chExt cx="1801018" cy="465534"/>
          </a:xfrm>
        </p:grpSpPr>
        <p:sp>
          <p:nvSpPr>
            <p:cNvPr id="185" name="コールアウト"/>
            <p:cNvSpPr/>
            <p:nvPr/>
          </p:nvSpPr>
          <p:spPr>
            <a:xfrm>
              <a:off x="0" y="0"/>
              <a:ext cx="1801019" cy="46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2" y="0"/>
                  </a:moveTo>
                  <a:cubicBezTo>
                    <a:pt x="341" y="0"/>
                    <a:pt x="0" y="1319"/>
                    <a:pt x="0" y="2946"/>
                  </a:cubicBezTo>
                  <a:lnTo>
                    <a:pt x="0" y="14142"/>
                  </a:lnTo>
                  <a:cubicBezTo>
                    <a:pt x="0" y="15769"/>
                    <a:pt x="341" y="17088"/>
                    <a:pt x="762" y="17088"/>
                  </a:cubicBezTo>
                  <a:lnTo>
                    <a:pt x="3070" y="17088"/>
                  </a:lnTo>
                  <a:lnTo>
                    <a:pt x="3951" y="21600"/>
                  </a:lnTo>
                  <a:lnTo>
                    <a:pt x="4831" y="17088"/>
                  </a:lnTo>
                  <a:lnTo>
                    <a:pt x="20838" y="17088"/>
                  </a:lnTo>
                  <a:cubicBezTo>
                    <a:pt x="21259" y="17088"/>
                    <a:pt x="21600" y="15769"/>
                    <a:pt x="21600" y="14142"/>
                  </a:cubicBezTo>
                  <a:lnTo>
                    <a:pt x="21600" y="2946"/>
                  </a:lnTo>
                  <a:cubicBezTo>
                    <a:pt x="21600" y="1319"/>
                    <a:pt x="21259" y="0"/>
                    <a:pt x="20838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56BDB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86" name="Add your own reasons here."/>
            <p:cNvSpPr/>
            <p:nvPr/>
          </p:nvSpPr>
          <p:spPr>
            <a:xfrm>
              <a:off x="62548" y="177840"/>
              <a:ext cx="165553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2700"/>
                </a:lnSpc>
                <a:defRPr b="1" spc="9" sz="9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Add your own reasons here.</a:t>
              </a:r>
            </a:p>
          </p:txBody>
        </p:sp>
      </p:grpSp>
      <p:grpSp>
        <p:nvGrpSpPr>
          <p:cNvPr id="190" name="グループ"/>
          <p:cNvGrpSpPr/>
          <p:nvPr/>
        </p:nvGrpSpPr>
        <p:grpSpPr>
          <a:xfrm>
            <a:off x="4317491" y="7458269"/>
            <a:ext cx="2267348" cy="1008063"/>
            <a:chOff x="0" y="0"/>
            <a:chExt cx="2267346" cy="1008062"/>
          </a:xfrm>
        </p:grpSpPr>
        <p:sp>
          <p:nvSpPr>
            <p:cNvPr id="188" name="コールアウト"/>
            <p:cNvSpPr/>
            <p:nvPr/>
          </p:nvSpPr>
          <p:spPr>
            <a:xfrm>
              <a:off x="0" y="0"/>
              <a:ext cx="2267347" cy="100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" y="0"/>
                  </a:moveTo>
                  <a:cubicBezTo>
                    <a:pt x="494" y="0"/>
                    <a:pt x="0" y="1110"/>
                    <a:pt x="0" y="2483"/>
                  </a:cubicBezTo>
                  <a:lnTo>
                    <a:pt x="0" y="15639"/>
                  </a:lnTo>
                  <a:cubicBezTo>
                    <a:pt x="0" y="17012"/>
                    <a:pt x="494" y="18130"/>
                    <a:pt x="1104" y="18130"/>
                  </a:cubicBezTo>
                  <a:lnTo>
                    <a:pt x="2522" y="18130"/>
                  </a:lnTo>
                  <a:lnTo>
                    <a:pt x="4042" y="21600"/>
                  </a:lnTo>
                  <a:lnTo>
                    <a:pt x="5562" y="18130"/>
                  </a:lnTo>
                  <a:lnTo>
                    <a:pt x="20496" y="18130"/>
                  </a:lnTo>
                  <a:cubicBezTo>
                    <a:pt x="21106" y="18130"/>
                    <a:pt x="21600" y="17012"/>
                    <a:pt x="21600" y="15639"/>
                  </a:cubicBezTo>
                  <a:lnTo>
                    <a:pt x="21600" y="2483"/>
                  </a:lnTo>
                  <a:cubicBezTo>
                    <a:pt x="21600" y="1110"/>
                    <a:pt x="21106" y="0"/>
                    <a:pt x="20496" y="0"/>
                  </a:cubicBezTo>
                  <a:lnTo>
                    <a:pt x="1104" y="0"/>
                  </a:lnTo>
                  <a:close/>
                </a:path>
              </a:pathLst>
            </a:custGeom>
            <a:solidFill>
              <a:srgbClr val="56BDB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89" name="Please edit as both sections as  necessary. Example: Engagement  score data will be viewed by HR  and management."/>
            <p:cNvSpPr txBox="1"/>
            <p:nvPr/>
          </p:nvSpPr>
          <p:spPr>
            <a:xfrm>
              <a:off x="132095" y="84604"/>
              <a:ext cx="1993339" cy="676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b="1" spc="9" sz="9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Please edit as both sections as </a:t>
              </a:r>
              <a:br/>
              <a:r>
                <a:t>necessary. Example: Engagement </a:t>
              </a:r>
              <a:br/>
              <a:r>
                <a:t>score data will be viewed by HR </a:t>
              </a:r>
              <a:br/>
              <a:r>
                <a:t>and management.</a:t>
              </a:r>
            </a:p>
          </p:txBody>
        </p:sp>
      </p:grpSp>
      <p:grpSp>
        <p:nvGrpSpPr>
          <p:cNvPr id="193" name="グループ"/>
          <p:cNvGrpSpPr/>
          <p:nvPr/>
        </p:nvGrpSpPr>
        <p:grpSpPr>
          <a:xfrm>
            <a:off x="9780350" y="198342"/>
            <a:ext cx="1697039" cy="296466"/>
            <a:chOff x="0" y="0"/>
            <a:chExt cx="1697037" cy="296465"/>
          </a:xfrm>
        </p:grpSpPr>
        <p:sp>
          <p:nvSpPr>
            <p:cNvPr id="191" name="コールアウト"/>
            <p:cNvSpPr/>
            <p:nvPr/>
          </p:nvSpPr>
          <p:spPr>
            <a:xfrm>
              <a:off x="0" y="0"/>
              <a:ext cx="1697038" cy="29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" y="0"/>
                  </a:moveTo>
                  <a:cubicBezTo>
                    <a:pt x="362" y="0"/>
                    <a:pt x="0" y="2071"/>
                    <a:pt x="0" y="4627"/>
                  </a:cubicBezTo>
                  <a:lnTo>
                    <a:pt x="0" y="16973"/>
                  </a:lnTo>
                  <a:cubicBezTo>
                    <a:pt x="0" y="19529"/>
                    <a:pt x="362" y="21600"/>
                    <a:pt x="808" y="21600"/>
                  </a:cubicBezTo>
                  <a:lnTo>
                    <a:pt x="19494" y="21600"/>
                  </a:lnTo>
                  <a:cubicBezTo>
                    <a:pt x="19940" y="21600"/>
                    <a:pt x="20302" y="19529"/>
                    <a:pt x="20302" y="16973"/>
                  </a:cubicBezTo>
                  <a:lnTo>
                    <a:pt x="20302" y="14487"/>
                  </a:lnTo>
                  <a:lnTo>
                    <a:pt x="21600" y="11104"/>
                  </a:lnTo>
                  <a:lnTo>
                    <a:pt x="20302" y="7720"/>
                  </a:lnTo>
                  <a:lnTo>
                    <a:pt x="20302" y="4627"/>
                  </a:lnTo>
                  <a:cubicBezTo>
                    <a:pt x="20302" y="2071"/>
                    <a:pt x="19940" y="0"/>
                    <a:pt x="19494" y="0"/>
                  </a:cubicBezTo>
                  <a:lnTo>
                    <a:pt x="808" y="0"/>
                  </a:lnTo>
                  <a:close/>
                </a:path>
              </a:pathLst>
            </a:custGeom>
            <a:solidFill>
              <a:srgbClr val="56BDB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92" name="Enter today's date here."/>
            <p:cNvSpPr/>
            <p:nvPr/>
          </p:nvSpPr>
          <p:spPr>
            <a:xfrm>
              <a:off x="86261" y="148232"/>
              <a:ext cx="140915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2200"/>
                </a:lnSpc>
                <a:defRPr b="1" sz="9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Enter today's date here.</a:t>
              </a:r>
            </a:p>
          </p:txBody>
        </p:sp>
      </p:grpSp>
      <p:grpSp>
        <p:nvGrpSpPr>
          <p:cNvPr id="196" name="グループ"/>
          <p:cNvGrpSpPr/>
          <p:nvPr/>
        </p:nvGrpSpPr>
        <p:grpSpPr>
          <a:xfrm>
            <a:off x="10278181" y="941291"/>
            <a:ext cx="1646238" cy="465536"/>
            <a:chOff x="0" y="0"/>
            <a:chExt cx="1646237" cy="465534"/>
          </a:xfrm>
        </p:grpSpPr>
        <p:sp>
          <p:nvSpPr>
            <p:cNvPr id="194" name="コールアウト"/>
            <p:cNvSpPr/>
            <p:nvPr/>
          </p:nvSpPr>
          <p:spPr>
            <a:xfrm>
              <a:off x="0" y="0"/>
              <a:ext cx="1646238" cy="46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3" y="0"/>
                  </a:moveTo>
                  <a:cubicBezTo>
                    <a:pt x="373" y="0"/>
                    <a:pt x="0" y="1319"/>
                    <a:pt x="0" y="2946"/>
                  </a:cubicBezTo>
                  <a:lnTo>
                    <a:pt x="0" y="14142"/>
                  </a:lnTo>
                  <a:cubicBezTo>
                    <a:pt x="0" y="15769"/>
                    <a:pt x="373" y="17088"/>
                    <a:pt x="833" y="17088"/>
                  </a:cubicBezTo>
                  <a:lnTo>
                    <a:pt x="3359" y="17088"/>
                  </a:lnTo>
                  <a:lnTo>
                    <a:pt x="4322" y="21600"/>
                  </a:lnTo>
                  <a:lnTo>
                    <a:pt x="5285" y="17088"/>
                  </a:lnTo>
                  <a:lnTo>
                    <a:pt x="20767" y="17088"/>
                  </a:lnTo>
                  <a:cubicBezTo>
                    <a:pt x="21227" y="17088"/>
                    <a:pt x="21600" y="15769"/>
                    <a:pt x="21600" y="14142"/>
                  </a:cubicBezTo>
                  <a:lnTo>
                    <a:pt x="21600" y="2946"/>
                  </a:lnTo>
                  <a:cubicBezTo>
                    <a:pt x="21600" y="1319"/>
                    <a:pt x="21227" y="0"/>
                    <a:pt x="20767" y="0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56BDB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95" name="Please edit as necessary."/>
            <p:cNvSpPr/>
            <p:nvPr/>
          </p:nvSpPr>
          <p:spPr>
            <a:xfrm>
              <a:off x="62548" y="177840"/>
              <a:ext cx="1519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2700"/>
                </a:lnSpc>
                <a:defRPr b="1" spc="9" sz="9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Please edit as necessary.</a:t>
              </a:r>
            </a:p>
          </p:txBody>
        </p:sp>
      </p:grpSp>
      <p:sp>
        <p:nvSpPr>
          <p:cNvPr id="197" name="Your responses won't be used to evaluate you personally, so you can answer openly and honestly with peace of mind!"/>
          <p:cNvSpPr txBox="1"/>
          <p:nvPr/>
        </p:nvSpPr>
        <p:spPr>
          <a:xfrm>
            <a:off x="669614" y="1963158"/>
            <a:ext cx="4077310" cy="42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1100">
                <a:solidFill>
                  <a:srgbClr val="ED74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Your responses won't be used to evaluate you personally,</a:t>
            </a:r>
            <a:br/>
            <a:r>
              <a:t>so you can answer openly and honestly with peace of mind!</a:t>
            </a:r>
          </a:p>
        </p:txBody>
      </p:sp>
      <p:grpSp>
        <p:nvGrpSpPr>
          <p:cNvPr id="200" name="グループ"/>
          <p:cNvGrpSpPr/>
          <p:nvPr/>
        </p:nvGrpSpPr>
        <p:grpSpPr>
          <a:xfrm>
            <a:off x="2457488" y="7978799"/>
            <a:ext cx="1736329" cy="471488"/>
            <a:chOff x="0" y="0"/>
            <a:chExt cx="1736328" cy="471487"/>
          </a:xfrm>
        </p:grpSpPr>
        <p:sp>
          <p:nvSpPr>
            <p:cNvPr id="198" name="コールアウト"/>
            <p:cNvSpPr/>
            <p:nvPr/>
          </p:nvSpPr>
          <p:spPr>
            <a:xfrm>
              <a:off x="0" y="0"/>
              <a:ext cx="1736329" cy="47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9" y="0"/>
                  </a:moveTo>
                  <a:cubicBezTo>
                    <a:pt x="392" y="0"/>
                    <a:pt x="0" y="1445"/>
                    <a:pt x="0" y="3236"/>
                  </a:cubicBezTo>
                  <a:lnTo>
                    <a:pt x="0" y="15564"/>
                  </a:lnTo>
                  <a:cubicBezTo>
                    <a:pt x="0" y="17355"/>
                    <a:pt x="392" y="18818"/>
                    <a:pt x="879" y="18818"/>
                  </a:cubicBezTo>
                  <a:lnTo>
                    <a:pt x="9188" y="18818"/>
                  </a:lnTo>
                  <a:lnTo>
                    <a:pt x="10067" y="21600"/>
                  </a:lnTo>
                  <a:lnTo>
                    <a:pt x="10946" y="18818"/>
                  </a:lnTo>
                  <a:lnTo>
                    <a:pt x="20716" y="18818"/>
                  </a:lnTo>
                  <a:cubicBezTo>
                    <a:pt x="21203" y="18818"/>
                    <a:pt x="21600" y="17355"/>
                    <a:pt x="21600" y="15564"/>
                  </a:cubicBezTo>
                  <a:lnTo>
                    <a:pt x="21600" y="3236"/>
                  </a:lnTo>
                  <a:cubicBezTo>
                    <a:pt x="21600" y="1445"/>
                    <a:pt x="21203" y="0"/>
                    <a:pt x="20716" y="0"/>
                  </a:cubicBezTo>
                  <a:lnTo>
                    <a:pt x="879" y="0"/>
                  </a:lnTo>
                  <a:close/>
                </a:path>
              </a:pathLst>
            </a:custGeom>
            <a:solidFill>
              <a:srgbClr val="56BDB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199" name="Please list a date and time."/>
            <p:cNvSpPr txBox="1"/>
            <p:nvPr/>
          </p:nvSpPr>
          <p:spPr>
            <a:xfrm>
              <a:off x="69741" y="54007"/>
              <a:ext cx="1641235" cy="304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457200">
                <a:lnSpc>
                  <a:spcPts val="2700"/>
                </a:lnSpc>
                <a:defRPr b="1" spc="9" sz="9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Please list a date and time.</a:t>
              </a:r>
            </a:p>
          </p:txBody>
        </p:sp>
      </p:grpSp>
      <p:sp>
        <p:nvSpPr>
          <p:cNvPr id="201" name="Each recipient will receive a unique URL that cannot be shared."/>
          <p:cNvSpPr txBox="1"/>
          <p:nvPr/>
        </p:nvSpPr>
        <p:spPr>
          <a:xfrm>
            <a:off x="7054743" y="1690034"/>
            <a:ext cx="4320668" cy="26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100">
                <a:solidFill>
                  <a:srgbClr val="ED74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Each recipient will receive a unique URL that cannot be shared.</a:t>
            </a:r>
          </a:p>
        </p:txBody>
      </p:sp>
      <p:sp>
        <p:nvSpPr>
          <p:cNvPr id="202" name="After clicking the link, you'll be taken to a page like this one. Answer based on your gut feeling! There's no need to overthink it."/>
          <p:cNvSpPr txBox="1"/>
          <p:nvPr/>
        </p:nvSpPr>
        <p:spPr>
          <a:xfrm>
            <a:off x="7067443" y="2553561"/>
            <a:ext cx="4295268" cy="41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110000"/>
              </a:lnSpc>
              <a:defRPr sz="1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33333"/>
                </a:solidFill>
              </a:rPr>
              <a:t>After clicking the link, you'll be taken to a page like this one. Answer based on your gut feeling! There's no need to overthink it.</a:t>
            </a:r>
          </a:p>
        </p:txBody>
      </p:sp>
      <p:sp>
        <p:nvSpPr>
          <p:cNvPr id="203" name="You'll be asked to leave a comment at the end.…"/>
          <p:cNvSpPr txBox="1"/>
          <p:nvPr/>
        </p:nvSpPr>
        <p:spPr>
          <a:xfrm>
            <a:off x="7067443" y="5129797"/>
            <a:ext cx="4168159" cy="59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1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You'll be asked to leave a comment at the end.</a:t>
            </a:r>
            <a:endParaRPr>
              <a:solidFill>
                <a:srgbClr val="333333"/>
              </a:solidFill>
            </a:endParaRPr>
          </a:p>
          <a:p>
            <a:pPr algn="l" defTabSz="457200">
              <a:lnSpc>
                <a:spcPct val="11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Feel free to share your thoughts or skip this section.</a:t>
            </a:r>
            <a:endParaRPr>
              <a:solidFill>
                <a:srgbClr val="333333"/>
              </a:solidFill>
            </a:endParaRPr>
          </a:p>
          <a:p>
            <a:pPr algn="l" defTabSz="457200">
              <a:lnSpc>
                <a:spcPct val="11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The survey is completed when you see the </a:t>
            </a:r>
            <a:r>
              <a:rPr b="1">
                <a:solidFill>
                  <a:srgbClr val="333333"/>
                </a:solidFill>
              </a:rPr>
              <a:t>"Thank you!" </a:t>
            </a:r>
            <a:r>
              <a:rPr>
                <a:solidFill>
                  <a:srgbClr val="333333"/>
                </a:solidFill>
              </a:rPr>
              <a:t>screen.</a:t>
            </a:r>
          </a:p>
        </p:txBody>
      </p:sp>
      <p:sp>
        <p:nvSpPr>
          <p:cNvPr id="204" name="・Decision regarding the continued use of Wevox.…"/>
          <p:cNvSpPr txBox="1"/>
          <p:nvPr/>
        </p:nvSpPr>
        <p:spPr>
          <a:xfrm>
            <a:off x="7003943" y="7901880"/>
            <a:ext cx="5708887" cy="68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9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・Decision regarding the continued use of Wevox.</a:t>
            </a:r>
            <a:endParaRPr>
              <a:solidFill>
                <a:srgbClr val="333333"/>
              </a:solidFill>
            </a:endParaRPr>
          </a:p>
          <a:p>
            <a:pPr algn="l" defTabSz="457200">
              <a:lnSpc>
                <a:spcPct val="9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・If service is continued, surveys will be sent out </a:t>
            </a:r>
            <a:r>
              <a:rPr>
                <a:solidFill>
                  <a:srgbClr val="ED746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(No. of times per month/specific day).</a:t>
            </a:r>
            <a:endParaRPr>
              <a:solidFill>
                <a:srgbClr val="ED746C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l" defTabSz="457200">
              <a:lnSpc>
                <a:spcPct val="9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・Further details regarding Wevox will follow.</a:t>
            </a:r>
          </a:p>
        </p:txBody>
      </p:sp>
      <p:grpSp>
        <p:nvGrpSpPr>
          <p:cNvPr id="207" name="グループ"/>
          <p:cNvGrpSpPr/>
          <p:nvPr/>
        </p:nvGrpSpPr>
        <p:grpSpPr>
          <a:xfrm>
            <a:off x="10278181" y="7596937"/>
            <a:ext cx="2182416" cy="465535"/>
            <a:chOff x="0" y="0"/>
            <a:chExt cx="2182415" cy="465534"/>
          </a:xfrm>
        </p:grpSpPr>
        <p:sp>
          <p:nvSpPr>
            <p:cNvPr id="205" name="コールアウト"/>
            <p:cNvSpPr/>
            <p:nvPr/>
          </p:nvSpPr>
          <p:spPr>
            <a:xfrm>
              <a:off x="0" y="0"/>
              <a:ext cx="2182416" cy="46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cubicBezTo>
                    <a:pt x="281" y="0"/>
                    <a:pt x="0" y="1319"/>
                    <a:pt x="0" y="2946"/>
                  </a:cubicBezTo>
                  <a:lnTo>
                    <a:pt x="0" y="14142"/>
                  </a:lnTo>
                  <a:cubicBezTo>
                    <a:pt x="0" y="15769"/>
                    <a:pt x="281" y="17088"/>
                    <a:pt x="628" y="17088"/>
                  </a:cubicBezTo>
                  <a:lnTo>
                    <a:pt x="2534" y="17088"/>
                  </a:lnTo>
                  <a:lnTo>
                    <a:pt x="3260" y="21600"/>
                  </a:lnTo>
                  <a:lnTo>
                    <a:pt x="3987" y="17088"/>
                  </a:lnTo>
                  <a:lnTo>
                    <a:pt x="20972" y="17088"/>
                  </a:lnTo>
                  <a:cubicBezTo>
                    <a:pt x="21319" y="17088"/>
                    <a:pt x="21600" y="15769"/>
                    <a:pt x="21600" y="14142"/>
                  </a:cubicBezTo>
                  <a:lnTo>
                    <a:pt x="21600" y="2946"/>
                  </a:lnTo>
                  <a:cubicBezTo>
                    <a:pt x="21600" y="1319"/>
                    <a:pt x="21319" y="0"/>
                    <a:pt x="20972" y="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56BDB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206" name="Edit this information as necessary."/>
            <p:cNvSpPr/>
            <p:nvPr/>
          </p:nvSpPr>
          <p:spPr>
            <a:xfrm>
              <a:off x="82273" y="177840"/>
              <a:ext cx="20178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2700"/>
                </a:lnSpc>
                <a:defRPr b="1" spc="9" sz="9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Edit this information as necessary.</a:t>
              </a:r>
            </a:p>
          </p:txBody>
        </p:sp>
      </p:grpSp>
      <p:sp>
        <p:nvSpPr>
          <p:cNvPr id="208" name="Thank you! Your voice can help improve our organization."/>
          <p:cNvSpPr txBox="1"/>
          <p:nvPr/>
        </p:nvSpPr>
        <p:spPr>
          <a:xfrm>
            <a:off x="7527095" y="8945989"/>
            <a:ext cx="4355593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12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Thank you! Your voice can help improve our organization.</a:t>
            </a:r>
          </a:p>
        </p:txBody>
      </p:sp>
      <p:grpSp>
        <p:nvGrpSpPr>
          <p:cNvPr id="212" name="グループ"/>
          <p:cNvGrpSpPr/>
          <p:nvPr/>
        </p:nvGrpSpPr>
        <p:grpSpPr>
          <a:xfrm>
            <a:off x="7102471" y="5863823"/>
            <a:ext cx="3192809" cy="1166442"/>
            <a:chOff x="0" y="0"/>
            <a:chExt cx="3192807" cy="1166440"/>
          </a:xfrm>
        </p:grpSpPr>
        <p:pic>
          <p:nvPicPr>
            <p:cNvPr id="209" name="image.png" descr="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459" r="0" b="459"/>
            <a:stretch>
              <a:fillRect/>
            </a:stretch>
          </p:blipFill>
          <p:spPr>
            <a:xfrm>
              <a:off x="0" y="0"/>
              <a:ext cx="3192808" cy="1166441"/>
            </a:xfrm>
            <a:prstGeom prst="rect">
              <a:avLst/>
            </a:prstGeom>
            <a:ln w="9525" cap="flat">
              <a:solidFill>
                <a:srgbClr val="D6D5D5"/>
              </a:solidFill>
              <a:prstDash val="solid"/>
              <a:miter lim="400000"/>
            </a:ln>
            <a:effectLst/>
          </p:spPr>
        </p:pic>
        <p:sp>
          <p:nvSpPr>
            <p:cNvPr id="210" name="四角形"/>
            <p:cNvSpPr/>
            <p:nvPr/>
          </p:nvSpPr>
          <p:spPr>
            <a:xfrm>
              <a:off x="1317509" y="168650"/>
              <a:ext cx="1662099" cy="2723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211" name="Leave a comment below if you have any ideas or opinions to help improve the team."/>
            <p:cNvSpPr txBox="1"/>
            <p:nvPr/>
          </p:nvSpPr>
          <p:spPr>
            <a:xfrm>
              <a:off x="1311861" y="179639"/>
              <a:ext cx="1734481" cy="295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550">
                  <a:solidFill>
                    <a:srgbClr val="424242"/>
                  </a:solidFill>
                  <a:latin typeface="游ゴシック体 ミディアム"/>
                  <a:ea typeface="游ゴシック体 ミディアム"/>
                  <a:cs typeface="游ゴシック体 ミディアム"/>
                  <a:sym typeface="游ゴシック体 ミディアム"/>
                </a:defRPr>
              </a:lvl1pPr>
            </a:lstStyle>
            <a:p>
              <a:pPr/>
              <a:r>
                <a:t>Leave a comment below if you have any ideas or opinions to help improve the team.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線"/>
          <p:cNvSpPr/>
          <p:nvPr/>
        </p:nvSpPr>
        <p:spPr>
          <a:xfrm>
            <a:off x="-56824" y="664661"/>
            <a:ext cx="13118448" cy="1"/>
          </a:xfrm>
          <a:prstGeom prst="line">
            <a:avLst/>
          </a:prstGeom>
          <a:ln w="38100">
            <a:solidFill>
              <a:srgbClr val="56BDB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215" name="線"/>
          <p:cNvSpPr/>
          <p:nvPr/>
        </p:nvSpPr>
        <p:spPr>
          <a:xfrm>
            <a:off x="-56824" y="664661"/>
            <a:ext cx="13118448" cy="1"/>
          </a:xfrm>
          <a:prstGeom prst="line">
            <a:avLst/>
          </a:prstGeom>
          <a:ln w="38100">
            <a:solidFill>
              <a:srgbClr val="56BDB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pic>
        <p:nvPicPr>
          <p:cNvPr id="21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245" y="219527"/>
            <a:ext cx="1690014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yowa.jpeg" descr="yowa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7886" y="2365221"/>
            <a:ext cx="2402184" cy="180163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Identify  Weak Points"/>
          <p:cNvSpPr txBox="1"/>
          <p:nvPr/>
        </p:nvSpPr>
        <p:spPr>
          <a:xfrm>
            <a:off x="777596" y="4782089"/>
            <a:ext cx="1288797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600">
                <a:solidFill>
                  <a:srgbClr val="9292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Identify </a:t>
            </a:r>
            <a:br/>
            <a:r>
              <a:t>Weak Points</a:t>
            </a:r>
          </a:p>
        </p:txBody>
      </p:sp>
      <p:sp>
        <p:nvSpPr>
          <p:cNvPr id="219" name="Identify  Strong Points!"/>
          <p:cNvSpPr txBox="1"/>
          <p:nvPr/>
        </p:nvSpPr>
        <p:spPr>
          <a:xfrm>
            <a:off x="2468304" y="4719945"/>
            <a:ext cx="1659865" cy="650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b="1" sz="1800">
                <a:solidFill>
                  <a:srgbClr val="1CBBB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Identify </a:t>
            </a:r>
            <a:br/>
            <a:r>
              <a:t>Strong Points!</a:t>
            </a:r>
          </a:p>
        </p:txBody>
      </p:sp>
      <p:sp>
        <p:nvSpPr>
          <p:cNvPr id="220" name="角丸四角形"/>
          <p:cNvSpPr/>
          <p:nvPr/>
        </p:nvSpPr>
        <p:spPr>
          <a:xfrm>
            <a:off x="2495845" y="4280274"/>
            <a:ext cx="1604783" cy="387070"/>
          </a:xfrm>
          <a:prstGeom prst="roundRect">
            <a:avLst>
              <a:gd name="adj" fmla="val 40977"/>
            </a:avLst>
          </a:prstGeom>
          <a:solidFill>
            <a:srgbClr val="58B9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21" name="Try this"/>
          <p:cNvSpPr txBox="1"/>
          <p:nvPr/>
        </p:nvSpPr>
        <p:spPr>
          <a:xfrm>
            <a:off x="2874818" y="4305306"/>
            <a:ext cx="846837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pc="32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Try this</a:t>
            </a:r>
          </a:p>
        </p:txBody>
      </p:sp>
      <p:pic>
        <p:nvPicPr>
          <p:cNvPr id="222" name="score.jpeg" descr="scor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3021" y="2316206"/>
            <a:ext cx="2247756" cy="1685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unseki.jpeg" descr="bunseki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32679" y="2218178"/>
            <a:ext cx="2509508" cy="1882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kodo.jpeg" descr="kodo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4308" y="5848310"/>
            <a:ext cx="2509508" cy="1882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mission.jpeg" descr="missio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30316" y="5877333"/>
            <a:ext cx="2467968" cy="185097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線"/>
          <p:cNvSpPr/>
          <p:nvPr/>
        </p:nvSpPr>
        <p:spPr>
          <a:xfrm flipH="1" flipV="1">
            <a:off x="572094" y="5616075"/>
            <a:ext cx="11784412" cy="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227" name="線"/>
          <p:cNvSpPr/>
          <p:nvPr/>
        </p:nvSpPr>
        <p:spPr>
          <a:xfrm flipV="1">
            <a:off x="4440969" y="2318664"/>
            <a:ext cx="1" cy="685261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228" name="線"/>
          <p:cNvSpPr/>
          <p:nvPr/>
        </p:nvSpPr>
        <p:spPr>
          <a:xfrm flipV="1">
            <a:off x="8631509" y="2318664"/>
            <a:ext cx="1" cy="685261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229" name="Refer to this guide before checking your latest  Wevox data! A solid code of conduct can lead  to improved engagement."/>
          <p:cNvSpPr txBox="1"/>
          <p:nvPr/>
        </p:nvSpPr>
        <p:spPr>
          <a:xfrm>
            <a:off x="8898894" y="6533726"/>
            <a:ext cx="3377011" cy="700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Refer to this guide before checking your latest </a:t>
            </a:r>
            <a:br/>
            <a:r>
              <a:t>Wevox data! A solid code of conduct can lead </a:t>
            </a:r>
            <a:br/>
            <a:r>
              <a:t>to improved engagement.</a:t>
            </a:r>
          </a:p>
        </p:txBody>
      </p:sp>
      <p:sp>
        <p:nvSpPr>
          <p:cNvPr id="230" name="How the Awareness Cycle Works"/>
          <p:cNvSpPr txBox="1"/>
          <p:nvPr/>
        </p:nvSpPr>
        <p:spPr>
          <a:xfrm>
            <a:off x="8898895" y="6072779"/>
            <a:ext cx="3504363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z="1700">
                <a:solidFill>
                  <a:srgbClr val="26BAB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solidFill>
                  <a:srgbClr val="1CBBB6"/>
                </a:solidFill>
              </a:defRPr>
            </a:pPr>
            <a:r>
              <a:rPr>
                <a:solidFill>
                  <a:srgbClr val="26BAB5"/>
                </a:solidFill>
              </a:rPr>
              <a:t>How the Awareness Cycle Works</a:t>
            </a:r>
          </a:p>
        </p:txBody>
      </p:sp>
      <p:sp>
        <p:nvSpPr>
          <p:cNvPr id="231" name="線"/>
          <p:cNvSpPr/>
          <p:nvPr/>
        </p:nvSpPr>
        <p:spPr>
          <a:xfrm flipH="1">
            <a:off x="8907874" y="7283749"/>
            <a:ext cx="3486403" cy="1"/>
          </a:xfrm>
          <a:prstGeom prst="line">
            <a:avLst/>
          </a:prstGeom>
          <a:ln w="12700">
            <a:solidFill>
              <a:srgbClr val="1CBBB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232" name="線"/>
          <p:cNvSpPr/>
          <p:nvPr/>
        </p:nvSpPr>
        <p:spPr>
          <a:xfrm flipH="1">
            <a:off x="8907874" y="8116351"/>
            <a:ext cx="3486403" cy="1"/>
          </a:xfrm>
          <a:prstGeom prst="line">
            <a:avLst/>
          </a:prstGeom>
          <a:ln w="12700">
            <a:solidFill>
              <a:srgbClr val="1CBBB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</a:p>
        </p:txBody>
      </p:sp>
      <p:sp>
        <p:nvSpPr>
          <p:cNvPr id="233" name="コールアウト"/>
          <p:cNvSpPr/>
          <p:nvPr/>
        </p:nvSpPr>
        <p:spPr>
          <a:xfrm>
            <a:off x="5091538" y="111291"/>
            <a:ext cx="3377010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3" y="0"/>
                </a:moveTo>
                <a:cubicBezTo>
                  <a:pt x="980" y="0"/>
                  <a:pt x="807" y="856"/>
                  <a:pt x="807" y="1918"/>
                </a:cubicBezTo>
                <a:lnTo>
                  <a:pt x="807" y="3356"/>
                </a:lnTo>
                <a:lnTo>
                  <a:pt x="0" y="6271"/>
                </a:lnTo>
                <a:lnTo>
                  <a:pt x="807" y="9198"/>
                </a:lnTo>
                <a:lnTo>
                  <a:pt x="807" y="19670"/>
                </a:lnTo>
                <a:cubicBezTo>
                  <a:pt x="807" y="20731"/>
                  <a:pt x="980" y="21600"/>
                  <a:pt x="1193" y="21600"/>
                </a:cubicBezTo>
                <a:lnTo>
                  <a:pt x="21214" y="21600"/>
                </a:lnTo>
                <a:cubicBezTo>
                  <a:pt x="21428" y="21600"/>
                  <a:pt x="21600" y="20731"/>
                  <a:pt x="21600" y="19670"/>
                </a:cubicBezTo>
                <a:lnTo>
                  <a:pt x="21600" y="1918"/>
                </a:lnTo>
                <a:cubicBezTo>
                  <a:pt x="21600" y="856"/>
                  <a:pt x="21428" y="0"/>
                  <a:pt x="21214" y="0"/>
                </a:cubicBezTo>
                <a:lnTo>
                  <a:pt x="1193" y="0"/>
                </a:lnTo>
                <a:close/>
              </a:path>
            </a:pathLst>
          </a:custGeom>
          <a:solidFill>
            <a:srgbClr val="56BDBA"/>
          </a:solidFill>
          <a:ln w="12700">
            <a:miter lim="400000"/>
          </a:ln>
        </p:spPr>
        <p:txBody>
          <a:bodyPr lIns="50800" tIns="50800" rIns="50800" bIns="50800" anchor="b"/>
          <a:lstStyle/>
          <a:p>
            <a:pPr algn="l" defTabSz="457200">
              <a:lnSpc>
                <a:spcPts val="2200"/>
              </a:lnSpc>
              <a:defRPr b="1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234" name="The Awareness Cycle"/>
          <p:cNvSpPr txBox="1"/>
          <p:nvPr/>
        </p:nvSpPr>
        <p:spPr>
          <a:xfrm>
            <a:off x="2323159" y="146826"/>
            <a:ext cx="2631301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pc="19" sz="1900">
                <a:solidFill>
                  <a:srgbClr val="56BDB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Awareness Cycle</a:t>
            </a:r>
          </a:p>
        </p:txBody>
      </p:sp>
      <p:sp>
        <p:nvSpPr>
          <p:cNvPr id="235" name="This document outlines key values to help you get the most out of Wevox. Please refer to these tips to help you interpret your Wevox Engagement Scores."/>
          <p:cNvSpPr txBox="1"/>
          <p:nvPr/>
        </p:nvSpPr>
        <p:spPr>
          <a:xfrm>
            <a:off x="5391377" y="179623"/>
            <a:ext cx="2959101" cy="54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2200"/>
              </a:lnSpc>
              <a:defRPr b="1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document outlines key values to help you get</a:t>
            </a:r>
            <a:br/>
            <a:r>
              <a:t>the most out of Wevox. Please refer to these tips to help you interpret your Wevox Engagement Scores.</a:t>
            </a:r>
          </a:p>
        </p:txBody>
      </p:sp>
      <p:sp>
        <p:nvSpPr>
          <p:cNvPr id="236" name="At Wevox, our primary focus is helping you turn insights from visualized team data into meaningful action.…"/>
          <p:cNvSpPr txBox="1"/>
          <p:nvPr/>
        </p:nvSpPr>
        <p:spPr>
          <a:xfrm>
            <a:off x="432547" y="1001780"/>
            <a:ext cx="7856972" cy="92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20000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At Wevox, our primary focus is helping you turn insights from visualized team data into meaningful action.</a:t>
            </a:r>
            <a:endParaRPr>
              <a:solidFill>
                <a:srgbClr val="333333"/>
              </a:solidFill>
            </a:endParaRPr>
          </a:p>
          <a:p>
            <a:pPr algn="l" defTabSz="457200">
              <a:lnSpc>
                <a:spcPct val="120000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333333"/>
                </a:solidFill>
              </a:rPr>
              <a:t>To help you get the most from your data, we've outlined five principles of what we call </a:t>
            </a:r>
            <a:r>
              <a:rPr b="1">
                <a:solidFill>
                  <a:srgbClr val="333333"/>
                </a:solidFill>
              </a:rPr>
              <a:t>The Awareness Cycle</a:t>
            </a:r>
            <a:r>
              <a:rPr>
                <a:solidFill>
                  <a:srgbClr val="333333"/>
                </a:solidFill>
              </a:rPr>
              <a:t> — key points for recognizing and acting on insights gained using Wevox. We hope you'll keep these tips in mind </a:t>
            </a:r>
            <a:br>
              <a:rPr>
                <a:solidFill>
                  <a:srgbClr val="333333"/>
                </a:solidFill>
              </a:rPr>
            </a:br>
            <a:r>
              <a:rPr>
                <a:solidFill>
                  <a:srgbClr val="333333"/>
                </a:solidFill>
              </a:rPr>
              <a:t>as you uncover new ideas and drive positive change in your organization.</a:t>
            </a:r>
          </a:p>
        </p:txBody>
      </p:sp>
      <p:sp>
        <p:nvSpPr>
          <p:cNvPr id="237" name="Keep these five principles in mind as you evaluate your Wevox score. You'll might  be surprised at what you uncover!"/>
          <p:cNvSpPr txBox="1"/>
          <p:nvPr/>
        </p:nvSpPr>
        <p:spPr>
          <a:xfrm>
            <a:off x="8898894" y="7333625"/>
            <a:ext cx="3221804" cy="700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Keep these five principles in mind as you evaluate your Wevox score. You'll might </a:t>
            </a:r>
            <a:br/>
            <a:r>
              <a:t>be surprised at what you uncover!</a:t>
            </a:r>
          </a:p>
        </p:txBody>
      </p:sp>
      <p:sp>
        <p:nvSpPr>
          <p:cNvPr id="238" name="Talk about these principles with your team and make them your own! Feel free to modify them to fit your team's style, vision and values."/>
          <p:cNvSpPr txBox="1"/>
          <p:nvPr/>
        </p:nvSpPr>
        <p:spPr>
          <a:xfrm>
            <a:off x="8898894" y="8198933"/>
            <a:ext cx="3377010" cy="700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Talk about these principles with your team and make them your own! Feel free to modify them to fit your team's style, vision and values.</a:t>
            </a:r>
          </a:p>
        </p:txBody>
      </p:sp>
      <p:sp>
        <p:nvSpPr>
          <p:cNvPr id="239" name="角丸四角形"/>
          <p:cNvSpPr/>
          <p:nvPr/>
        </p:nvSpPr>
        <p:spPr>
          <a:xfrm>
            <a:off x="636372" y="4280274"/>
            <a:ext cx="1571245" cy="387070"/>
          </a:xfrm>
          <a:prstGeom prst="roundRect">
            <a:avLst>
              <a:gd name="adj" fmla="val 4116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40" name="Don’t only"/>
          <p:cNvSpPr txBox="1"/>
          <p:nvPr/>
        </p:nvSpPr>
        <p:spPr>
          <a:xfrm>
            <a:off x="844957" y="4291445"/>
            <a:ext cx="1154075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pc="0" sz="1700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Don’t only</a:t>
            </a:r>
          </a:p>
        </p:txBody>
      </p:sp>
      <p:sp>
        <p:nvSpPr>
          <p:cNvPr id="241" name="Broaden  Action"/>
          <p:cNvSpPr txBox="1"/>
          <p:nvPr/>
        </p:nvSpPr>
        <p:spPr>
          <a:xfrm>
            <a:off x="937514" y="8460000"/>
            <a:ext cx="968960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600">
                <a:solidFill>
                  <a:srgbClr val="9292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Broaden </a:t>
            </a:r>
            <a:br/>
            <a:r>
              <a:t>Action</a:t>
            </a:r>
          </a:p>
        </p:txBody>
      </p:sp>
      <p:sp>
        <p:nvSpPr>
          <p:cNvPr id="242" name="Broaden  Perspective!"/>
          <p:cNvSpPr txBox="1"/>
          <p:nvPr/>
        </p:nvSpPr>
        <p:spPr>
          <a:xfrm>
            <a:off x="2565802" y="8397857"/>
            <a:ext cx="1464870" cy="650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b="1" sz="1800">
                <a:solidFill>
                  <a:srgbClr val="1CBBB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Broaden </a:t>
            </a:r>
            <a:br/>
            <a:r>
              <a:t>Perspective!</a:t>
            </a:r>
          </a:p>
        </p:txBody>
      </p:sp>
      <p:sp>
        <p:nvSpPr>
          <p:cNvPr id="243" name="角丸四角形"/>
          <p:cNvSpPr/>
          <p:nvPr/>
        </p:nvSpPr>
        <p:spPr>
          <a:xfrm>
            <a:off x="636372" y="7958186"/>
            <a:ext cx="1571245" cy="387070"/>
          </a:xfrm>
          <a:prstGeom prst="roundRect">
            <a:avLst>
              <a:gd name="adj" fmla="val 4116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44" name="Don’t only"/>
          <p:cNvSpPr txBox="1"/>
          <p:nvPr/>
        </p:nvSpPr>
        <p:spPr>
          <a:xfrm>
            <a:off x="844956" y="7969357"/>
            <a:ext cx="1154076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pc="0" sz="1700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Don’t only</a:t>
            </a:r>
          </a:p>
        </p:txBody>
      </p:sp>
      <p:grpSp>
        <p:nvGrpSpPr>
          <p:cNvPr id="251" name="グループ"/>
          <p:cNvGrpSpPr/>
          <p:nvPr/>
        </p:nvGrpSpPr>
        <p:grpSpPr>
          <a:xfrm>
            <a:off x="4804112" y="7958186"/>
            <a:ext cx="3464255" cy="1090294"/>
            <a:chOff x="0" y="0"/>
            <a:chExt cx="3464254" cy="1090293"/>
          </a:xfrm>
        </p:grpSpPr>
        <p:sp>
          <p:nvSpPr>
            <p:cNvPr id="245" name="Focus on  Engagement"/>
            <p:cNvSpPr txBox="1"/>
            <p:nvPr/>
          </p:nvSpPr>
          <p:spPr>
            <a:xfrm>
              <a:off x="135635" y="501814"/>
              <a:ext cx="1299973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defRPr sz="1600">
                  <a:solidFill>
                    <a:srgbClr val="929292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Focus on </a:t>
              </a:r>
              <a:br/>
              <a:r>
                <a:t>Engagement</a:t>
              </a:r>
            </a:p>
          </p:txBody>
        </p:sp>
        <p:sp>
          <p:nvSpPr>
            <p:cNvPr id="246" name="Focus on  the Mission!"/>
            <p:cNvSpPr txBox="1"/>
            <p:nvPr/>
          </p:nvSpPr>
          <p:spPr>
            <a:xfrm>
              <a:off x="1913275" y="439670"/>
              <a:ext cx="1434694" cy="650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lnSpc>
                  <a:spcPct val="90000"/>
                </a:lnSpc>
                <a:defRPr b="1" sz="1800">
                  <a:solidFill>
                    <a:srgbClr val="1CBBB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Focus on </a:t>
              </a:r>
              <a:br/>
              <a:r>
                <a:t>the Mission!</a:t>
              </a:r>
            </a:p>
          </p:txBody>
        </p:sp>
        <p:sp>
          <p:nvSpPr>
            <p:cNvPr id="247" name="角丸四角形"/>
            <p:cNvSpPr/>
            <p:nvPr/>
          </p:nvSpPr>
          <p:spPr>
            <a:xfrm>
              <a:off x="0" y="0"/>
              <a:ext cx="1571245" cy="387070"/>
            </a:xfrm>
            <a:prstGeom prst="roundRect">
              <a:avLst>
                <a:gd name="adj" fmla="val 41162"/>
              </a:avLst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248" name="Don’t only"/>
            <p:cNvSpPr txBox="1"/>
            <p:nvPr/>
          </p:nvSpPr>
          <p:spPr>
            <a:xfrm>
              <a:off x="208584" y="12515"/>
              <a:ext cx="1154076" cy="362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b="1" spc="0" sz="1700">
                  <a:solidFill>
                    <a:srgbClr val="929292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Don’t only</a:t>
              </a:r>
            </a:p>
          </p:txBody>
        </p:sp>
        <p:sp>
          <p:nvSpPr>
            <p:cNvPr id="249" name="角丸四角形"/>
            <p:cNvSpPr/>
            <p:nvPr/>
          </p:nvSpPr>
          <p:spPr>
            <a:xfrm>
              <a:off x="1859472" y="0"/>
              <a:ext cx="1604783" cy="387070"/>
            </a:xfrm>
            <a:prstGeom prst="roundRect">
              <a:avLst>
                <a:gd name="adj" fmla="val 40977"/>
              </a:avLst>
            </a:prstGeom>
            <a:solidFill>
              <a:srgbClr val="58B9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250" name="Try this"/>
            <p:cNvSpPr txBox="1"/>
            <p:nvPr/>
          </p:nvSpPr>
          <p:spPr>
            <a:xfrm>
              <a:off x="2238445" y="25031"/>
              <a:ext cx="846837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b="1" spc="32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Try this</a:t>
              </a:r>
            </a:p>
          </p:txBody>
        </p:sp>
      </p:grpSp>
      <p:sp>
        <p:nvSpPr>
          <p:cNvPr id="252" name="Analyze On  Your Own"/>
          <p:cNvSpPr txBox="1"/>
          <p:nvPr/>
        </p:nvSpPr>
        <p:spPr>
          <a:xfrm>
            <a:off x="9024638" y="4771916"/>
            <a:ext cx="1232511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600">
                <a:solidFill>
                  <a:srgbClr val="9292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Analyze On </a:t>
            </a:r>
            <a:br/>
            <a:r>
              <a:t>Your Own</a:t>
            </a:r>
          </a:p>
        </p:txBody>
      </p:sp>
      <p:sp>
        <p:nvSpPr>
          <p:cNvPr id="253" name="Analyze as  a Team!"/>
          <p:cNvSpPr txBox="1"/>
          <p:nvPr/>
        </p:nvSpPr>
        <p:spPr>
          <a:xfrm>
            <a:off x="10844023" y="4709773"/>
            <a:ext cx="1346227" cy="650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b="1" sz="1800">
                <a:solidFill>
                  <a:srgbClr val="1CBBB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Analyze as </a:t>
            </a:r>
            <a:br/>
            <a:r>
              <a:t>a Team!</a:t>
            </a:r>
          </a:p>
        </p:txBody>
      </p:sp>
      <p:sp>
        <p:nvSpPr>
          <p:cNvPr id="254" name="角丸四角形"/>
          <p:cNvSpPr/>
          <p:nvPr/>
        </p:nvSpPr>
        <p:spPr>
          <a:xfrm>
            <a:off x="8855271" y="4270102"/>
            <a:ext cx="1571245" cy="387070"/>
          </a:xfrm>
          <a:prstGeom prst="roundRect">
            <a:avLst>
              <a:gd name="adj" fmla="val 4116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55" name="Don’t only"/>
          <p:cNvSpPr txBox="1"/>
          <p:nvPr/>
        </p:nvSpPr>
        <p:spPr>
          <a:xfrm>
            <a:off x="9063856" y="4281273"/>
            <a:ext cx="1154075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pc="0" sz="1700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Don’t only</a:t>
            </a:r>
          </a:p>
        </p:txBody>
      </p:sp>
      <p:grpSp>
        <p:nvGrpSpPr>
          <p:cNvPr id="262" name="グループ"/>
          <p:cNvGrpSpPr/>
          <p:nvPr/>
        </p:nvGrpSpPr>
        <p:grpSpPr>
          <a:xfrm>
            <a:off x="4781311" y="4260781"/>
            <a:ext cx="3701081" cy="1214738"/>
            <a:chOff x="0" y="0"/>
            <a:chExt cx="3701079" cy="1214737"/>
          </a:xfrm>
        </p:grpSpPr>
        <p:sp>
          <p:nvSpPr>
            <p:cNvPr id="256" name="Assess  the Situation,  Plan Solutions"/>
            <p:cNvSpPr txBox="1"/>
            <p:nvPr/>
          </p:nvSpPr>
          <p:spPr>
            <a:xfrm>
              <a:off x="96773" y="432862"/>
              <a:ext cx="1377697" cy="7818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defRPr sz="1500">
                  <a:solidFill>
                    <a:srgbClr val="929292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Assess </a:t>
              </a:r>
              <a:br/>
              <a:r>
                <a:t>the Situation, </a:t>
              </a:r>
              <a:br/>
              <a:r>
                <a:t>Plan Solutions</a:t>
              </a:r>
            </a:p>
          </p:txBody>
        </p:sp>
        <p:sp>
          <p:nvSpPr>
            <p:cNvPr id="257" name="Identify Changes,  Find the Cause!"/>
            <p:cNvSpPr txBox="1"/>
            <p:nvPr/>
          </p:nvSpPr>
          <p:spPr>
            <a:xfrm>
              <a:off x="1622648" y="485149"/>
              <a:ext cx="2078432" cy="650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lnSpc>
                  <a:spcPct val="90000"/>
                </a:lnSpc>
                <a:defRPr b="1" sz="1800">
                  <a:solidFill>
                    <a:srgbClr val="1CBBB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Identify Changes, </a:t>
              </a:r>
              <a:br/>
              <a:r>
                <a:t>Find the Cause!</a:t>
              </a:r>
            </a:p>
          </p:txBody>
        </p:sp>
        <p:sp>
          <p:nvSpPr>
            <p:cNvPr id="258" name="角丸四角形"/>
            <p:cNvSpPr/>
            <p:nvPr/>
          </p:nvSpPr>
          <p:spPr>
            <a:xfrm>
              <a:off x="0" y="0"/>
              <a:ext cx="1571245" cy="387070"/>
            </a:xfrm>
            <a:prstGeom prst="roundRect">
              <a:avLst>
                <a:gd name="adj" fmla="val 41162"/>
              </a:avLst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259" name="Don’t only"/>
            <p:cNvSpPr txBox="1"/>
            <p:nvPr/>
          </p:nvSpPr>
          <p:spPr>
            <a:xfrm>
              <a:off x="208584" y="11171"/>
              <a:ext cx="1154076" cy="362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b="1" spc="0" sz="1700">
                  <a:solidFill>
                    <a:srgbClr val="929292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Don’t only</a:t>
              </a:r>
            </a:p>
          </p:txBody>
        </p:sp>
        <p:sp>
          <p:nvSpPr>
            <p:cNvPr id="260" name="角丸四角形"/>
            <p:cNvSpPr/>
            <p:nvPr/>
          </p:nvSpPr>
          <p:spPr>
            <a:xfrm>
              <a:off x="1859473" y="0"/>
              <a:ext cx="1604783" cy="387070"/>
            </a:xfrm>
            <a:prstGeom prst="roundRect">
              <a:avLst>
                <a:gd name="adj" fmla="val 40977"/>
              </a:avLst>
            </a:prstGeom>
            <a:solidFill>
              <a:srgbClr val="58B9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</a:p>
          </p:txBody>
        </p:sp>
        <p:sp>
          <p:nvSpPr>
            <p:cNvPr id="261" name="Try this"/>
            <p:cNvSpPr txBox="1"/>
            <p:nvPr/>
          </p:nvSpPr>
          <p:spPr>
            <a:xfrm>
              <a:off x="2238446" y="25031"/>
              <a:ext cx="846837" cy="337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b="1" spc="32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Try this</a:t>
              </a:r>
            </a:p>
          </p:txBody>
        </p:sp>
      </p:grpSp>
      <p:sp>
        <p:nvSpPr>
          <p:cNvPr id="263" name="角丸四角形"/>
          <p:cNvSpPr/>
          <p:nvPr/>
        </p:nvSpPr>
        <p:spPr>
          <a:xfrm>
            <a:off x="10720568" y="4270102"/>
            <a:ext cx="1604783" cy="387070"/>
          </a:xfrm>
          <a:prstGeom prst="roundRect">
            <a:avLst>
              <a:gd name="adj" fmla="val 40977"/>
            </a:avLst>
          </a:prstGeom>
          <a:solidFill>
            <a:srgbClr val="58B9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64" name="Try this"/>
          <p:cNvSpPr txBox="1"/>
          <p:nvPr/>
        </p:nvSpPr>
        <p:spPr>
          <a:xfrm>
            <a:off x="11099541" y="4295134"/>
            <a:ext cx="846837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pc="32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Try this</a:t>
            </a:r>
          </a:p>
        </p:txBody>
      </p:sp>
      <p:sp>
        <p:nvSpPr>
          <p:cNvPr id="265" name="角丸四角形"/>
          <p:cNvSpPr/>
          <p:nvPr/>
        </p:nvSpPr>
        <p:spPr>
          <a:xfrm>
            <a:off x="2504510" y="7958186"/>
            <a:ext cx="1604783" cy="387070"/>
          </a:xfrm>
          <a:prstGeom prst="roundRect">
            <a:avLst>
              <a:gd name="adj" fmla="val 40977"/>
            </a:avLst>
          </a:prstGeom>
          <a:solidFill>
            <a:srgbClr val="58B9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66" name="Try this"/>
          <p:cNvSpPr txBox="1"/>
          <p:nvPr/>
        </p:nvSpPr>
        <p:spPr>
          <a:xfrm>
            <a:off x="2883483" y="7983218"/>
            <a:ext cx="846837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pc="32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Try this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游ゴシック体 ボールド"/>
            <a:ea typeface="游ゴシック体 ボールド"/>
            <a:cs typeface="游ゴシック体 ボールド"/>
            <a:sym typeface="游ゴシック体 ボールド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游ゴシック体 ボールド"/>
            <a:ea typeface="游ゴシック体 ボールド"/>
            <a:cs typeface="游ゴシック体 ボールド"/>
            <a:sym typeface="游ゴシック体 ボールド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