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  <Override PartName="/ppt/media/image2.jpeg" ContentType="image/jpeg"/>
  <Override PartName="/ppt/media/image3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ヒラギノ角ゴ ProN W3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ヒラギノ角ゴ ProN W3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ヒラギノ角ゴ ProN W3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ヒラギノ角ゴ ProN W3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ヒラギノ角ゴ ProN W3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ヒラギノ角ゴ ProN W3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ヒラギノ角ゴ ProN W3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ヒラギノ角ゴ ProN W3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ヒラギノ角ゴ ProN W3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2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ヒラギノ角ゴ ProN W6"/>
          <a:ea typeface="ヒラギノ角ゴ ProN W6"/>
          <a:cs typeface="ヒラギノ角ゴ ProN W6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ヒラギノ角ゴ ProN W6"/>
          <a:ea typeface="ヒラギノ角ゴ ProN W6"/>
          <a:cs typeface="ヒラギノ角ゴ ProN W6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ヒラギノ角ゴ ProN W6"/>
          <a:ea typeface="ヒラギノ角ゴ ProN W6"/>
          <a:cs typeface="ヒラギノ角ゴ ProN W6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26" name="Shape 126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タイトル &amp; サブタイトル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タイトルテキスト"/>
          <p:cNvSpPr txBox="1"/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pPr/>
            <a:r>
              <a:t>タイトルテキスト</a:t>
            </a:r>
          </a:p>
        </p:txBody>
      </p:sp>
      <p:sp>
        <p:nvSpPr>
          <p:cNvPr id="12" name="本文レベル1…"/>
          <p:cNvSpPr txBox="1"/>
          <p:nvPr>
            <p:ph type="body" sz="quarter" idx="1"/>
          </p:nvPr>
        </p:nvSpPr>
        <p:spPr>
          <a:xfrm>
            <a:off x="1270000" y="50292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pPr/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13" name="スライド番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画像（横長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イメージ"/>
          <p:cNvSpPr/>
          <p:nvPr>
            <p:ph type="pic" idx="13"/>
          </p:nvPr>
        </p:nvSpPr>
        <p:spPr>
          <a:xfrm>
            <a:off x="1606550" y="635000"/>
            <a:ext cx="9779000" cy="59182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1" name="タイトルテキスト"/>
          <p:cNvSpPr txBox="1"/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 anchor="b"/>
          <a:lstStyle/>
          <a:p>
            <a:pPr/>
            <a:r>
              <a:t>タイトルテキスト</a:t>
            </a:r>
          </a:p>
        </p:txBody>
      </p:sp>
      <p:sp>
        <p:nvSpPr>
          <p:cNvPr id="22" name="本文レベル1…"/>
          <p:cNvSpPr txBox="1"/>
          <p:nvPr>
            <p:ph type="body" sz="quarter" idx="1"/>
          </p:nvPr>
        </p:nvSpPr>
        <p:spPr>
          <a:xfrm>
            <a:off x="1270000" y="81915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pPr/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23" name="スライド番号"/>
          <p:cNvSpPr txBox="1"/>
          <p:nvPr>
            <p:ph type="sldNum" sz="quarter" idx="2"/>
          </p:nvPr>
        </p:nvSpPr>
        <p:spPr>
          <a:xfrm>
            <a:off x="6288709" y="9245600"/>
            <a:ext cx="414682" cy="3302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タイトル（中央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タイトルテキスト"/>
          <p:cNvSpPr txBox="1"/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pPr/>
            <a:r>
              <a:t>タイトルテキスト</a:t>
            </a:r>
          </a:p>
        </p:txBody>
      </p:sp>
      <p:sp>
        <p:nvSpPr>
          <p:cNvPr id="31" name="スライド番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画像（縦長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イメージ"/>
          <p:cNvSpPr/>
          <p:nvPr>
            <p:ph type="pic" sz="half" idx="13"/>
          </p:nvPr>
        </p:nvSpPr>
        <p:spPr>
          <a:xfrm>
            <a:off x="6718300" y="635000"/>
            <a:ext cx="5334000" cy="8229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39" name="タイトルテキスト"/>
          <p:cNvSpPr txBox="1"/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/>
            <a:r>
              <a:t>タイトルテキスト</a:t>
            </a:r>
          </a:p>
        </p:txBody>
      </p:sp>
      <p:sp>
        <p:nvSpPr>
          <p:cNvPr id="40" name="本文レベル1…"/>
          <p:cNvSpPr txBox="1"/>
          <p:nvPr>
            <p:ph type="body" sz="quarter" idx="1"/>
          </p:nvPr>
        </p:nvSpPr>
        <p:spPr>
          <a:xfrm>
            <a:off x="952500" y="4762500"/>
            <a:ext cx="5334000" cy="41021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pPr/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41" name="スライド番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タイトル（上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タイトルテキスト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タイトルテキスト</a:t>
            </a:r>
          </a:p>
        </p:txBody>
      </p:sp>
      <p:sp>
        <p:nvSpPr>
          <p:cNvPr id="49" name="スライド番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タイトル &amp; 箇条書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タイトルテキスト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タイトルテキスト</a:t>
            </a:r>
          </a:p>
        </p:txBody>
      </p:sp>
      <p:sp>
        <p:nvSpPr>
          <p:cNvPr id="57" name="本文レベル1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58" name="スライド番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タイトル、箇条書き、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イメージ"/>
          <p:cNvSpPr/>
          <p:nvPr>
            <p:ph type="pic" sz="half" idx="13"/>
          </p:nvPr>
        </p:nvSpPr>
        <p:spPr>
          <a:xfrm>
            <a:off x="6718300" y="2603500"/>
            <a:ext cx="5334000" cy="6286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66" name="タイトルテキスト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タイトルテキスト</a:t>
            </a:r>
          </a:p>
        </p:txBody>
      </p:sp>
      <p:sp>
        <p:nvSpPr>
          <p:cNvPr id="67" name="本文レベル1…"/>
          <p:cNvSpPr txBox="1"/>
          <p:nvPr>
            <p:ph type="body" sz="half" idx="1"/>
          </p:nvPr>
        </p:nvSpPr>
        <p:spPr>
          <a:xfrm>
            <a:off x="952500" y="26035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/>
            </a:lvl1pPr>
            <a:lvl2pPr marL="685800" indent="-342900">
              <a:spcBef>
                <a:spcPts val="3200"/>
              </a:spcBef>
              <a:defRPr sz="2800"/>
            </a:lvl2pPr>
            <a:lvl3pPr marL="1028700" indent="-342900">
              <a:spcBef>
                <a:spcPts val="3200"/>
              </a:spcBef>
              <a:defRPr sz="2800"/>
            </a:lvl3pPr>
            <a:lvl4pPr marL="1371600" indent="-342900">
              <a:spcBef>
                <a:spcPts val="3200"/>
              </a:spcBef>
              <a:defRPr sz="2800"/>
            </a:lvl4pPr>
            <a:lvl5pPr marL="1714500" indent="-342900">
              <a:spcBef>
                <a:spcPts val="3200"/>
              </a:spcBef>
              <a:defRPr sz="2800"/>
            </a:lvl5pPr>
          </a:lstStyle>
          <a:p>
            <a:pPr/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68" name="スライド番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箇条書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本文レベル1…"/>
          <p:cNvSpPr txBox="1"/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pPr/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76" name="スライド番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画像（3 点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イメージ"/>
          <p:cNvSpPr/>
          <p:nvPr>
            <p:ph type="pic" sz="quarter" idx="13"/>
          </p:nvPr>
        </p:nvSpPr>
        <p:spPr>
          <a:xfrm>
            <a:off x="6718300" y="5092700"/>
            <a:ext cx="5334000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4" name="イメージ"/>
          <p:cNvSpPr/>
          <p:nvPr>
            <p:ph type="pic" sz="quarter" idx="14"/>
          </p:nvPr>
        </p:nvSpPr>
        <p:spPr>
          <a:xfrm>
            <a:off x="6724518" y="889000"/>
            <a:ext cx="5334001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5" name="イメージ"/>
          <p:cNvSpPr/>
          <p:nvPr>
            <p:ph type="pic" sz="half" idx="15"/>
          </p:nvPr>
        </p:nvSpPr>
        <p:spPr>
          <a:xfrm>
            <a:off x="952500" y="889000"/>
            <a:ext cx="5334000" cy="7975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6" name="スライド番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引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hnny Appleseed"/>
          <p:cNvSpPr txBox="1"/>
          <p:nvPr>
            <p:ph type="body" sz="quarter" idx="13"/>
          </p:nvPr>
        </p:nvSpPr>
        <p:spPr>
          <a:xfrm>
            <a:off x="1270000" y="6362700"/>
            <a:ext cx="10464800" cy="4699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24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–Johnny Appleseed</a:t>
            </a:r>
          </a:p>
        </p:txBody>
      </p:sp>
      <p:sp>
        <p:nvSpPr>
          <p:cNvPr id="94" name="“ここに引用を入力してください。”"/>
          <p:cNvSpPr txBox="1"/>
          <p:nvPr>
            <p:ph type="body" sz="quarter" idx="14"/>
          </p:nvPr>
        </p:nvSpPr>
        <p:spPr>
          <a:xfrm>
            <a:off x="1270000" y="4267200"/>
            <a:ext cx="10464800" cy="6858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800"/>
            </a:lvl1pPr>
          </a:lstStyle>
          <a:p>
            <a:pPr/>
            <a:r>
              <a:t>“ここに引用を入力してください。”</a:t>
            </a:r>
          </a:p>
        </p:txBody>
      </p:sp>
      <p:sp>
        <p:nvSpPr>
          <p:cNvPr id="95" name="スライド番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写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イメージ"/>
          <p:cNvSpPr/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3" name="スライド番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スライド番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タイトルテキスト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3200" u="sng">
                <a:latin typeface="ヒラギノ角ゴ ProN W6"/>
                <a:ea typeface="ヒラギノ角ゴ ProN W6"/>
                <a:cs typeface="ヒラギノ角ゴ ProN W6"/>
                <a:sym typeface="ヒラギノ角ゴ ProN W6"/>
              </a:defRPr>
            </a:lvl1pPr>
          </a:lstStyle>
          <a:p>
            <a:pPr/>
            <a:r>
              <a:t>タイトルテキスト</a:t>
            </a:r>
          </a:p>
        </p:txBody>
      </p:sp>
      <p:sp>
        <p:nvSpPr>
          <p:cNvPr id="118" name="本文レベル1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 marL="0" indent="0" algn="ctr">
              <a:buSzTx/>
              <a:buNone/>
              <a:defRPr sz="2800"/>
            </a:lvl1pPr>
            <a:lvl2pPr marL="0" indent="0" algn="ctr">
              <a:buSzTx/>
              <a:buNone/>
              <a:defRPr sz="2800"/>
            </a:lvl2pPr>
            <a:lvl3pPr marL="0" indent="0" algn="ctr">
              <a:buSzTx/>
              <a:buNone/>
              <a:defRPr sz="2800"/>
            </a:lvl3pPr>
            <a:lvl4pPr marL="0" indent="0" algn="ctr">
              <a:buSzTx/>
              <a:buNone/>
              <a:defRPr sz="2800"/>
            </a:lvl4pPr>
            <a:lvl5pPr marL="0" indent="0" algn="ctr">
              <a:buSzTx/>
              <a:buNone/>
              <a:defRPr sz="2800"/>
            </a:lvl5pPr>
          </a:lstStyle>
          <a:p>
            <a:pPr/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119" name="スライド番号"/>
          <p:cNvSpPr txBox="1"/>
          <p:nvPr>
            <p:ph type="sldNum" sz="quarter" idx="2"/>
          </p:nvPr>
        </p:nvSpPr>
        <p:spPr>
          <a:xfrm>
            <a:off x="6345123" y="9302750"/>
            <a:ext cx="314554" cy="254000"/>
          </a:xfrm>
          <a:prstGeom prst="rect">
            <a:avLst/>
          </a:prstGeom>
        </p:spPr>
        <p:txBody>
          <a:bodyPr/>
          <a:lstStyle>
            <a:lvl1pPr>
              <a:defRPr sz="1200"/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テキスト"/>
          <p:cNvSpPr txBox="1"/>
          <p:nvPr>
            <p:ph type="title"/>
          </p:nvPr>
        </p:nvSpPr>
        <p:spPr>
          <a:xfrm>
            <a:off x="952500" y="4445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タイトルテキスト</a:t>
            </a:r>
          </a:p>
        </p:txBody>
      </p:sp>
      <p:sp>
        <p:nvSpPr>
          <p:cNvPr id="3" name="本文レベル1…"/>
          <p:cNvSpPr txBox="1"/>
          <p:nvPr>
            <p:ph type="body" idx="1"/>
          </p:nvPr>
        </p:nvSpPr>
        <p:spPr>
          <a:xfrm>
            <a:off x="952500" y="26035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4" name="スライド番号"/>
          <p:cNvSpPr txBox="1"/>
          <p:nvPr>
            <p:ph type="sldNum" sz="quarter" idx="2"/>
          </p:nvPr>
        </p:nvSpPr>
        <p:spPr>
          <a:xfrm>
            <a:off x="6288709" y="9251950"/>
            <a:ext cx="414682" cy="3302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800"/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</p:sldLayoutIdLst>
  <p:transition xmlns:p14="http://schemas.microsoft.com/office/powerpoint/2010/main" spd="med" advClick="1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9pPr>
    </p:titleStyle>
    <p:bodyStyle>
      <a:lvl1pPr marL="444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6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1pPr>
      <a:lvl2pPr marL="889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6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2pPr>
      <a:lvl3pPr marL="1333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6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3pPr>
      <a:lvl4pPr marL="1778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6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4pPr>
      <a:lvl5pPr marL="2222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6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5pPr>
      <a:lvl6pPr marL="2667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6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6pPr>
      <a:lvl7pPr marL="3111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6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7pPr>
      <a:lvl8pPr marL="3556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6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8pPr>
      <a:lvl9pPr marL="4000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6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ヒラギノ角ゴ ProN W3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ヒラギノ角ゴ ProN W3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ヒラギノ角ゴ ProN W3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ヒラギノ角ゴ ProN W3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ヒラギノ角ゴ ProN W3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ヒラギノ角ゴ ProN W3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ヒラギノ角ゴ ProN W3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ヒラギノ角ゴ ProN W3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ヒラギノ角ゴ ProN W3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jpe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7.png"/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image" Target="../media/image10.png"/><Relationship Id="rId6" Type="http://schemas.openxmlformats.org/officeDocument/2006/relationships/image" Target="../media/image11.png"/><Relationship Id="rId7" Type="http://schemas.openxmlformats.org/officeDocument/2006/relationships/image" Target="../media/image12.png"/><Relationship Id="rId8" Type="http://schemas.openxmlformats.org/officeDocument/2006/relationships/image" Target="../media/image13.png"/><Relationship Id="rId9" Type="http://schemas.openxmlformats.org/officeDocument/2006/relationships/image" Target="../media/image14.png"/><Relationship Id="rId10" Type="http://schemas.openxmlformats.org/officeDocument/2006/relationships/image" Target="../media/image15.pn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6.png"/><Relationship Id="rId3" Type="http://schemas.openxmlformats.org/officeDocument/2006/relationships/image" Target="../media/image17.pn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8.png"/><Relationship Id="rId3" Type="http://schemas.openxmlformats.org/officeDocument/2006/relationships/image" Target="../media/image17.pn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9.pn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0.png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jpeg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.jpeg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jpe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ロゴ文字あり.png" descr="ロゴ文字あり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55700" y="2965450"/>
            <a:ext cx="10693400" cy="38227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線"/>
          <p:cNvSpPr/>
          <p:nvPr/>
        </p:nvSpPr>
        <p:spPr>
          <a:xfrm>
            <a:off x="872867" y="779190"/>
            <a:ext cx="11259066" cy="1"/>
          </a:xfrm>
          <a:prstGeom prst="line">
            <a:avLst/>
          </a:prstGeom>
          <a:ln w="25400">
            <a:solidFill>
              <a:srgbClr val="26BFB9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400"/>
            </a:pPr>
          </a:p>
        </p:txBody>
      </p:sp>
      <p:sp>
        <p:nvSpPr>
          <p:cNvPr id="131" name="線"/>
          <p:cNvSpPr/>
          <p:nvPr/>
        </p:nvSpPr>
        <p:spPr>
          <a:xfrm>
            <a:off x="872867" y="8974409"/>
            <a:ext cx="11259066" cy="1"/>
          </a:xfrm>
          <a:prstGeom prst="line">
            <a:avLst/>
          </a:prstGeom>
          <a:ln w="25400">
            <a:solidFill>
              <a:srgbClr val="26BFB9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400"/>
            </a:pPr>
          </a:p>
        </p:txBody>
      </p:sp>
      <p:sp>
        <p:nvSpPr>
          <p:cNvPr id="132" name="線"/>
          <p:cNvSpPr/>
          <p:nvPr/>
        </p:nvSpPr>
        <p:spPr>
          <a:xfrm>
            <a:off x="872867" y="779190"/>
            <a:ext cx="11259066" cy="1"/>
          </a:xfrm>
          <a:prstGeom prst="line">
            <a:avLst/>
          </a:prstGeom>
          <a:ln w="25400">
            <a:solidFill>
              <a:srgbClr val="26BFB9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400"/>
            </a:pPr>
          </a:p>
        </p:txBody>
      </p:sp>
      <p:sp>
        <p:nvSpPr>
          <p:cNvPr id="133" name="アジェンダ"/>
          <p:cNvSpPr txBox="1"/>
          <p:nvPr/>
        </p:nvSpPr>
        <p:spPr>
          <a:xfrm>
            <a:off x="853937" y="432036"/>
            <a:ext cx="1250443" cy="330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1800">
                <a:latin typeface="ヒラギノ角ゴ ProN W6"/>
                <a:ea typeface="ヒラギノ角ゴ ProN W6"/>
                <a:cs typeface="ヒラギノ角ゴ ProN W6"/>
                <a:sym typeface="ヒラギノ角ゴ ProN W6"/>
              </a:defRPr>
            </a:lvl1pPr>
          </a:lstStyle>
          <a:p>
            <a:pPr/>
            <a:r>
              <a:t>アジェンダ</a:t>
            </a:r>
          </a:p>
        </p:txBody>
      </p:sp>
      <p:sp>
        <p:nvSpPr>
          <p:cNvPr id="134" name="スライド番号"/>
          <p:cNvSpPr txBox="1"/>
          <p:nvPr>
            <p:ph type="sldNum" sz="quarter" idx="4294967295"/>
          </p:nvPr>
        </p:nvSpPr>
        <p:spPr>
          <a:xfrm>
            <a:off x="6295059" y="9251950"/>
            <a:ext cx="414682" cy="3048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/>
          <a:lstStyle>
            <a:lvl1pPr>
              <a:defRPr sz="1600">
                <a:solidFill>
                  <a:srgbClr val="53585F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  <p:sp>
        <p:nvSpPr>
          <p:cNvPr id="135" name="・wevox導入の目的…"/>
          <p:cNvSpPr txBox="1"/>
          <p:nvPr/>
        </p:nvSpPr>
        <p:spPr>
          <a:xfrm>
            <a:off x="4017797" y="3619500"/>
            <a:ext cx="4809034" cy="2514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lnSpc>
                <a:spcPct val="150000"/>
              </a:lnSpc>
              <a:defRPr sz="3800">
                <a:solidFill>
                  <a:srgbClr val="222222"/>
                </a:solidFill>
                <a:latin typeface="ヒラギノ角ゴ ProN W6"/>
                <a:ea typeface="ヒラギノ角ゴ ProN W6"/>
                <a:cs typeface="ヒラギノ角ゴ ProN W6"/>
                <a:sym typeface="ヒラギノ角ゴ ProN W6"/>
              </a:defRPr>
            </a:pPr>
            <a:r>
              <a:t>・wevox導入の目的</a:t>
            </a:r>
          </a:p>
          <a:p>
            <a:pPr algn="l" defTabSz="457200">
              <a:lnSpc>
                <a:spcPct val="150000"/>
              </a:lnSpc>
              <a:defRPr sz="3800">
                <a:solidFill>
                  <a:srgbClr val="222222"/>
                </a:solidFill>
                <a:latin typeface="ヒラギノ角ゴ ProN W6"/>
                <a:ea typeface="ヒラギノ角ゴ ProN W6"/>
                <a:cs typeface="ヒラギノ角ゴ ProN W6"/>
                <a:sym typeface="ヒラギノ角ゴ ProN W6"/>
              </a:defRPr>
            </a:pPr>
            <a:r>
              <a:t>・wevoxの説明</a:t>
            </a:r>
          </a:p>
          <a:p>
            <a:pPr algn="l" defTabSz="457200">
              <a:lnSpc>
                <a:spcPct val="150000"/>
              </a:lnSpc>
              <a:defRPr sz="3800">
                <a:solidFill>
                  <a:srgbClr val="222222"/>
                </a:solidFill>
                <a:latin typeface="ヒラギノ角ゴ ProN W6"/>
                <a:ea typeface="ヒラギノ角ゴ ProN W6"/>
                <a:cs typeface="ヒラギノ角ゴ ProN W6"/>
                <a:sym typeface="ヒラギノ角ゴ ProN W6"/>
              </a:defRPr>
            </a:pPr>
            <a:r>
              <a:t>・ワークショップ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線"/>
          <p:cNvSpPr/>
          <p:nvPr/>
        </p:nvSpPr>
        <p:spPr>
          <a:xfrm>
            <a:off x="872867" y="779190"/>
            <a:ext cx="11259066" cy="1"/>
          </a:xfrm>
          <a:prstGeom prst="line">
            <a:avLst/>
          </a:prstGeom>
          <a:ln w="25400">
            <a:solidFill>
              <a:srgbClr val="26BFB9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400"/>
            </a:pPr>
          </a:p>
        </p:txBody>
      </p:sp>
      <p:sp>
        <p:nvSpPr>
          <p:cNvPr id="138" name="線"/>
          <p:cNvSpPr/>
          <p:nvPr/>
        </p:nvSpPr>
        <p:spPr>
          <a:xfrm>
            <a:off x="872867" y="8974409"/>
            <a:ext cx="11259066" cy="1"/>
          </a:xfrm>
          <a:prstGeom prst="line">
            <a:avLst/>
          </a:prstGeom>
          <a:ln w="25400">
            <a:solidFill>
              <a:srgbClr val="26BFB9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400"/>
            </a:pPr>
          </a:p>
        </p:txBody>
      </p:sp>
      <p:sp>
        <p:nvSpPr>
          <p:cNvPr id="139" name="線"/>
          <p:cNvSpPr/>
          <p:nvPr/>
        </p:nvSpPr>
        <p:spPr>
          <a:xfrm>
            <a:off x="872867" y="779190"/>
            <a:ext cx="11259066" cy="1"/>
          </a:xfrm>
          <a:prstGeom prst="line">
            <a:avLst/>
          </a:prstGeom>
          <a:ln w="25400">
            <a:solidFill>
              <a:srgbClr val="26BFB9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400"/>
            </a:pPr>
          </a:p>
        </p:txBody>
      </p:sp>
      <p:sp>
        <p:nvSpPr>
          <p:cNvPr id="140" name="本日のゴール"/>
          <p:cNvSpPr txBox="1"/>
          <p:nvPr/>
        </p:nvSpPr>
        <p:spPr>
          <a:xfrm>
            <a:off x="853937" y="432036"/>
            <a:ext cx="1479043" cy="330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1800">
                <a:latin typeface="ヒラギノ角ゴ ProN W6"/>
                <a:ea typeface="ヒラギノ角ゴ ProN W6"/>
                <a:cs typeface="ヒラギノ角ゴ ProN W6"/>
                <a:sym typeface="ヒラギノ角ゴ ProN W6"/>
              </a:defRPr>
            </a:lvl1pPr>
          </a:lstStyle>
          <a:p>
            <a:pPr/>
            <a:r>
              <a:t>本日のゴール</a:t>
            </a:r>
          </a:p>
        </p:txBody>
      </p:sp>
      <p:sp>
        <p:nvSpPr>
          <p:cNvPr id="141" name="スライド番号"/>
          <p:cNvSpPr txBox="1"/>
          <p:nvPr>
            <p:ph type="sldNum" sz="quarter" idx="4294967295"/>
          </p:nvPr>
        </p:nvSpPr>
        <p:spPr>
          <a:xfrm>
            <a:off x="6295059" y="9251950"/>
            <a:ext cx="414682" cy="3048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/>
          <a:lstStyle>
            <a:lvl1pPr>
              <a:defRPr sz="1600">
                <a:solidFill>
                  <a:srgbClr val="53585F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  <p:sp>
        <p:nvSpPr>
          <p:cNvPr id="142" name="・現状のチームの状態を理解する…"/>
          <p:cNvSpPr txBox="1"/>
          <p:nvPr/>
        </p:nvSpPr>
        <p:spPr>
          <a:xfrm>
            <a:off x="2949270" y="4140200"/>
            <a:ext cx="7106260" cy="1473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lnSpc>
                <a:spcPct val="150000"/>
              </a:lnSpc>
              <a:defRPr>
                <a:solidFill>
                  <a:srgbClr val="222222"/>
                </a:solidFill>
                <a:latin typeface="ヒラギノ角ゴ ProN W6"/>
                <a:ea typeface="ヒラギノ角ゴ ProN W6"/>
                <a:cs typeface="ヒラギノ角ゴ ProN W6"/>
                <a:sym typeface="ヒラギノ角ゴ ProN W6"/>
              </a:defRPr>
            </a:pPr>
            <a:r>
              <a:t>・現状のチームの状態を理解する</a:t>
            </a:r>
          </a:p>
          <a:p>
            <a:pPr algn="l" defTabSz="457200">
              <a:lnSpc>
                <a:spcPct val="150000"/>
              </a:lnSpc>
              <a:defRPr>
                <a:solidFill>
                  <a:srgbClr val="222222"/>
                </a:solidFill>
                <a:latin typeface="ヒラギノ角ゴ ProN W6"/>
                <a:ea typeface="ヒラギノ角ゴ ProN W6"/>
                <a:cs typeface="ヒラギノ角ゴ ProN W6"/>
                <a:sym typeface="ヒラギノ角ゴ ProN W6"/>
              </a:defRPr>
            </a:pPr>
            <a:r>
              <a:t>・次のアクションが明確になる</a:t>
            </a:r>
          </a:p>
        </p:txBody>
      </p:sp>
      <p:pic>
        <p:nvPicPr>
          <p:cNvPr id="143" name="shutterstock_726589573.pdf" descr="shutterstock_726589573.pdf"/>
          <p:cNvPicPr>
            <a:picLocks noChangeAspect="1"/>
          </p:cNvPicPr>
          <p:nvPr/>
        </p:nvPicPr>
        <p:blipFill>
          <a:blip r:embed="rId2">
            <a:extLst/>
          </a:blip>
          <a:srcRect l="0" t="0" r="0" b="5785"/>
          <a:stretch>
            <a:fillRect/>
          </a:stretch>
        </p:blipFill>
        <p:spPr>
          <a:xfrm>
            <a:off x="9756454" y="6366290"/>
            <a:ext cx="2629101" cy="247699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スライド番号"/>
          <p:cNvSpPr txBox="1"/>
          <p:nvPr>
            <p:ph type="sldNum" sz="quarter" idx="4294967295"/>
          </p:nvPr>
        </p:nvSpPr>
        <p:spPr>
          <a:xfrm>
            <a:off x="6363347" y="9251950"/>
            <a:ext cx="265406" cy="3302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146" name="線"/>
          <p:cNvSpPr/>
          <p:nvPr/>
        </p:nvSpPr>
        <p:spPr>
          <a:xfrm>
            <a:off x="872867" y="779190"/>
            <a:ext cx="11259066" cy="1"/>
          </a:xfrm>
          <a:prstGeom prst="line">
            <a:avLst/>
          </a:prstGeom>
          <a:ln w="25400">
            <a:solidFill>
              <a:srgbClr val="26BFB9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400"/>
            </a:pPr>
          </a:p>
        </p:txBody>
      </p:sp>
      <p:sp>
        <p:nvSpPr>
          <p:cNvPr id="147" name="線"/>
          <p:cNvSpPr/>
          <p:nvPr/>
        </p:nvSpPr>
        <p:spPr>
          <a:xfrm>
            <a:off x="872867" y="9037908"/>
            <a:ext cx="11259066" cy="1"/>
          </a:xfrm>
          <a:prstGeom prst="line">
            <a:avLst/>
          </a:prstGeom>
          <a:ln w="25400">
            <a:solidFill>
              <a:srgbClr val="26BFB9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400"/>
            </a:pPr>
          </a:p>
        </p:txBody>
      </p:sp>
      <p:sp>
        <p:nvSpPr>
          <p:cNvPr id="148" name="wevox導入目的"/>
          <p:cNvSpPr txBox="1"/>
          <p:nvPr/>
        </p:nvSpPr>
        <p:spPr>
          <a:xfrm>
            <a:off x="872615" y="4157938"/>
            <a:ext cx="11259569" cy="14377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8100" tIns="38100" rIns="38100" bIns="38100" anchor="ctr">
            <a:normAutofit fontScale="100000" lnSpcReduction="0"/>
          </a:bodyPr>
          <a:lstStyle>
            <a:lvl1pPr>
              <a:spcBef>
                <a:spcPts val="800"/>
              </a:spcBef>
              <a:defRPr spc="415" sz="3200">
                <a:solidFill>
                  <a:srgbClr val="1A1919"/>
                </a:solidFill>
                <a:latin typeface="ヒラギノ角ゴ ProN W6"/>
                <a:ea typeface="ヒラギノ角ゴ ProN W6"/>
                <a:cs typeface="ヒラギノ角ゴ ProN W6"/>
                <a:sym typeface="ヒラギノ角ゴ ProN W6"/>
              </a:defRPr>
            </a:lvl1pPr>
          </a:lstStyle>
          <a:p>
            <a:pPr/>
            <a:r>
              <a:t>wevox導入目的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線"/>
          <p:cNvSpPr/>
          <p:nvPr/>
        </p:nvSpPr>
        <p:spPr>
          <a:xfrm>
            <a:off x="872867" y="779190"/>
            <a:ext cx="11259066" cy="1"/>
          </a:xfrm>
          <a:prstGeom prst="line">
            <a:avLst/>
          </a:prstGeom>
          <a:ln w="25400">
            <a:solidFill>
              <a:srgbClr val="26BFB9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400"/>
            </a:pPr>
          </a:p>
        </p:txBody>
      </p:sp>
      <p:sp>
        <p:nvSpPr>
          <p:cNvPr id="151" name="線"/>
          <p:cNvSpPr/>
          <p:nvPr/>
        </p:nvSpPr>
        <p:spPr>
          <a:xfrm>
            <a:off x="872867" y="8974409"/>
            <a:ext cx="11259066" cy="1"/>
          </a:xfrm>
          <a:prstGeom prst="line">
            <a:avLst/>
          </a:prstGeom>
          <a:ln w="25400">
            <a:solidFill>
              <a:srgbClr val="26BFB9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400"/>
            </a:pPr>
          </a:p>
        </p:txBody>
      </p:sp>
      <p:sp>
        <p:nvSpPr>
          <p:cNvPr id="152" name="線"/>
          <p:cNvSpPr/>
          <p:nvPr/>
        </p:nvSpPr>
        <p:spPr>
          <a:xfrm>
            <a:off x="872867" y="779190"/>
            <a:ext cx="11259066" cy="1"/>
          </a:xfrm>
          <a:prstGeom prst="line">
            <a:avLst/>
          </a:prstGeom>
          <a:ln w="25400">
            <a:solidFill>
              <a:srgbClr val="26BFB9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400"/>
            </a:pPr>
          </a:p>
        </p:txBody>
      </p:sp>
      <p:sp>
        <p:nvSpPr>
          <p:cNvPr id="153" name="wevox導入の目的"/>
          <p:cNvSpPr txBox="1"/>
          <p:nvPr/>
        </p:nvSpPr>
        <p:spPr>
          <a:xfrm>
            <a:off x="853937" y="432036"/>
            <a:ext cx="2033398" cy="330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1800">
                <a:latin typeface="ヒラギノ角ゴ ProN W6"/>
                <a:ea typeface="ヒラギノ角ゴ ProN W6"/>
                <a:cs typeface="ヒラギノ角ゴ ProN W6"/>
                <a:sym typeface="ヒラギノ角ゴ ProN W6"/>
              </a:defRPr>
            </a:lvl1pPr>
          </a:lstStyle>
          <a:p>
            <a:pPr/>
            <a:r>
              <a:t>wevox導入の目的</a:t>
            </a:r>
          </a:p>
        </p:txBody>
      </p:sp>
      <p:sp>
        <p:nvSpPr>
          <p:cNvPr id="154" name="スライド番号"/>
          <p:cNvSpPr txBox="1"/>
          <p:nvPr>
            <p:ph type="sldNum" sz="quarter" idx="4294967295"/>
          </p:nvPr>
        </p:nvSpPr>
        <p:spPr>
          <a:xfrm>
            <a:off x="6295059" y="9251950"/>
            <a:ext cx="414682" cy="3048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/>
          <a:lstStyle>
            <a:lvl1pPr>
              <a:defRPr sz="1600">
                <a:solidFill>
                  <a:srgbClr val="53585F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  <p:sp>
        <p:nvSpPr>
          <p:cNvPr id="155" name="wevoxは…"/>
          <p:cNvSpPr txBox="1"/>
          <p:nvPr/>
        </p:nvSpPr>
        <p:spPr>
          <a:xfrm>
            <a:off x="1145540" y="1417947"/>
            <a:ext cx="10713721" cy="101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>
              <a:lnSpc>
                <a:spcPct val="90000"/>
              </a:lnSpc>
              <a:defRPr sz="3000">
                <a:latin typeface="ヒラギノ角ゴ ProN W6"/>
                <a:ea typeface="ヒラギノ角ゴ ProN W6"/>
                <a:cs typeface="ヒラギノ角ゴ ProN W6"/>
                <a:sym typeface="ヒラギノ角ゴ ProN W6"/>
              </a:defRPr>
            </a:pPr>
            <a:r>
              <a:t>wevoxは、</a:t>
            </a:r>
          </a:p>
          <a:p>
            <a:pPr>
              <a:lnSpc>
                <a:spcPct val="90000"/>
              </a:lnSpc>
              <a:defRPr sz="3000">
                <a:latin typeface="ヒラギノ角ゴ ProN W6"/>
                <a:ea typeface="ヒラギノ角ゴ ProN W6"/>
                <a:cs typeface="ヒラギノ角ゴ ProN W6"/>
                <a:sym typeface="ヒラギノ角ゴ ProN W6"/>
              </a:defRPr>
            </a:pPr>
            <a:r>
              <a:rPr>
                <a:solidFill>
                  <a:srgbClr val="57AAA5"/>
                </a:solidFill>
              </a:rPr>
              <a:t>組織のエンゲージメント</a:t>
            </a:r>
            <a:r>
              <a:t>を把握し改善する為のサービスです。</a:t>
            </a:r>
          </a:p>
        </p:txBody>
      </p:sp>
      <p:sp>
        <p:nvSpPr>
          <p:cNvPr id="156" name="※エンゲージメントとは、…"/>
          <p:cNvSpPr txBox="1"/>
          <p:nvPr/>
        </p:nvSpPr>
        <p:spPr>
          <a:xfrm>
            <a:off x="2557455" y="6105651"/>
            <a:ext cx="7889890" cy="546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>
              <a:defRPr spc="-42" sz="1400">
                <a:solidFill>
                  <a:srgbClr val="424242"/>
                </a:solidFill>
              </a:defRPr>
            </a:pPr>
            <a:r>
              <a:t>※エンゲージメントとは、組織に対する自発的な貢献意欲や、</a:t>
            </a:r>
          </a:p>
          <a:p>
            <a:pPr>
              <a:defRPr spc="-42" sz="1400">
                <a:solidFill>
                  <a:srgbClr val="424242"/>
                </a:solidFill>
              </a:defRPr>
            </a:pPr>
            <a:r>
              <a:t>主体的に仕事に取り組んでいる心理状態を指標化したものです。</a:t>
            </a:r>
          </a:p>
        </p:txBody>
      </p:sp>
      <p:grpSp>
        <p:nvGrpSpPr>
          <p:cNvPr id="159" name="グループ"/>
          <p:cNvGrpSpPr/>
          <p:nvPr/>
        </p:nvGrpSpPr>
        <p:grpSpPr>
          <a:xfrm>
            <a:off x="3618431" y="1484403"/>
            <a:ext cx="5767938" cy="5767938"/>
            <a:chOff x="0" y="0"/>
            <a:chExt cx="5767937" cy="5767937"/>
          </a:xfrm>
        </p:grpSpPr>
        <p:pic>
          <p:nvPicPr>
            <p:cNvPr id="157" name="Picture 2" descr="Picture 2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0" y="0"/>
              <a:ext cx="5767938" cy="576793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58" name="スクリーンショット 2018-07-05 22.40.25.png" descr="スクリーンショット 2018-07-05 22.40.25.png"/>
            <p:cNvPicPr>
              <a:picLocks noChangeAspect="1"/>
            </p:cNvPicPr>
            <p:nvPr/>
          </p:nvPicPr>
          <p:blipFill>
            <a:blip r:embed="rId3">
              <a:extLst/>
            </a:blip>
            <a:srcRect l="0" t="0" r="2718" b="0"/>
            <a:stretch>
              <a:fillRect/>
            </a:stretch>
          </p:blipFill>
          <p:spPr>
            <a:xfrm>
              <a:off x="1201020" y="1834829"/>
              <a:ext cx="3366092" cy="222546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160" name="wevoxは…"/>
          <p:cNvSpPr txBox="1"/>
          <p:nvPr/>
        </p:nvSpPr>
        <p:spPr>
          <a:xfrm>
            <a:off x="2785173" y="7298730"/>
            <a:ext cx="7434454" cy="1016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>
              <a:lnSpc>
                <a:spcPct val="90000"/>
              </a:lnSpc>
              <a:defRPr sz="3000">
                <a:latin typeface="ヒラギノ角ゴ ProN W6"/>
                <a:ea typeface="ヒラギノ角ゴ ProN W6"/>
                <a:cs typeface="ヒラギノ角ゴ ProN W6"/>
                <a:sym typeface="ヒラギノ角ゴ ProN W6"/>
              </a:defRPr>
            </a:pPr>
            <a:r>
              <a:t>組織のエンゲージメントを高めることで、</a:t>
            </a:r>
          </a:p>
          <a:p>
            <a:pPr>
              <a:lnSpc>
                <a:spcPct val="90000"/>
              </a:lnSpc>
              <a:defRPr sz="3000">
                <a:latin typeface="ヒラギノ角ゴ ProN W6"/>
                <a:ea typeface="ヒラギノ角ゴ ProN W6"/>
                <a:cs typeface="ヒラギノ角ゴ ProN W6"/>
                <a:sym typeface="ヒラギノ角ゴ ProN W6"/>
              </a:defRPr>
            </a:pPr>
            <a:r>
              <a:t>より良い組織を目指します。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線"/>
          <p:cNvSpPr/>
          <p:nvPr/>
        </p:nvSpPr>
        <p:spPr>
          <a:xfrm>
            <a:off x="872867" y="779190"/>
            <a:ext cx="11259066" cy="1"/>
          </a:xfrm>
          <a:prstGeom prst="line">
            <a:avLst/>
          </a:prstGeom>
          <a:ln w="25400">
            <a:solidFill>
              <a:srgbClr val="26BFB9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400"/>
            </a:pPr>
          </a:p>
        </p:txBody>
      </p:sp>
      <p:sp>
        <p:nvSpPr>
          <p:cNvPr id="163" name="線"/>
          <p:cNvSpPr/>
          <p:nvPr/>
        </p:nvSpPr>
        <p:spPr>
          <a:xfrm>
            <a:off x="872867" y="8974409"/>
            <a:ext cx="11259066" cy="1"/>
          </a:xfrm>
          <a:prstGeom prst="line">
            <a:avLst/>
          </a:prstGeom>
          <a:ln w="25400">
            <a:solidFill>
              <a:srgbClr val="26BFB9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400"/>
            </a:pPr>
          </a:p>
        </p:txBody>
      </p:sp>
      <p:sp>
        <p:nvSpPr>
          <p:cNvPr id="164" name="線"/>
          <p:cNvSpPr/>
          <p:nvPr/>
        </p:nvSpPr>
        <p:spPr>
          <a:xfrm>
            <a:off x="872867" y="779190"/>
            <a:ext cx="11259066" cy="1"/>
          </a:xfrm>
          <a:prstGeom prst="line">
            <a:avLst/>
          </a:prstGeom>
          <a:ln w="25400">
            <a:solidFill>
              <a:srgbClr val="26BFB9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400"/>
            </a:pPr>
          </a:p>
        </p:txBody>
      </p:sp>
      <p:sp>
        <p:nvSpPr>
          <p:cNvPr id="165" name="wevox導入の目的"/>
          <p:cNvSpPr txBox="1"/>
          <p:nvPr/>
        </p:nvSpPr>
        <p:spPr>
          <a:xfrm>
            <a:off x="853937" y="432036"/>
            <a:ext cx="2033398" cy="330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1800">
                <a:latin typeface="ヒラギノ角ゴ ProN W6"/>
                <a:ea typeface="ヒラギノ角ゴ ProN W6"/>
                <a:cs typeface="ヒラギノ角ゴ ProN W6"/>
                <a:sym typeface="ヒラギノ角ゴ ProN W6"/>
              </a:defRPr>
            </a:lvl1pPr>
          </a:lstStyle>
          <a:p>
            <a:pPr/>
            <a:r>
              <a:t>wevox導入の目的</a:t>
            </a:r>
          </a:p>
        </p:txBody>
      </p:sp>
      <p:sp>
        <p:nvSpPr>
          <p:cNvPr id="166" name="スライド番号"/>
          <p:cNvSpPr txBox="1"/>
          <p:nvPr>
            <p:ph type="sldNum" sz="quarter" idx="4294967295"/>
          </p:nvPr>
        </p:nvSpPr>
        <p:spPr>
          <a:xfrm>
            <a:off x="6295059" y="9251950"/>
            <a:ext cx="414682" cy="3048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/>
          <a:lstStyle>
            <a:lvl1pPr>
              <a:defRPr sz="1600">
                <a:solidFill>
                  <a:srgbClr val="53585F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  <p:grpSp>
        <p:nvGrpSpPr>
          <p:cNvPr id="178" name="グループ"/>
          <p:cNvGrpSpPr/>
          <p:nvPr/>
        </p:nvGrpSpPr>
        <p:grpSpPr>
          <a:xfrm>
            <a:off x="1760916" y="3246872"/>
            <a:ext cx="9482968" cy="3269559"/>
            <a:chOff x="0" y="0"/>
            <a:chExt cx="9482966" cy="3269558"/>
          </a:xfrm>
        </p:grpSpPr>
        <p:sp>
          <p:nvSpPr>
            <p:cNvPr id="167" name="円形"/>
            <p:cNvSpPr/>
            <p:nvPr/>
          </p:nvSpPr>
          <p:spPr>
            <a:xfrm>
              <a:off x="0" y="0"/>
              <a:ext cx="2414755" cy="2414755"/>
            </a:xfrm>
            <a:prstGeom prst="ellipse">
              <a:avLst/>
            </a:prstGeom>
            <a:noFill/>
            <a:ln w="38100" cap="flat">
              <a:solidFill>
                <a:srgbClr val="26BFBA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24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68" name="サーベイ実施"/>
            <p:cNvSpPr txBox="1"/>
            <p:nvPr/>
          </p:nvSpPr>
          <p:spPr>
            <a:xfrm>
              <a:off x="240399" y="1004177"/>
              <a:ext cx="1933957" cy="4064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2400">
                  <a:latin typeface="ヒラギノ角ゴ ProN W6"/>
                  <a:ea typeface="ヒラギノ角ゴ ProN W6"/>
                  <a:cs typeface="ヒラギノ角ゴ ProN W6"/>
                  <a:sym typeface="ヒラギノ角ゴ ProN W6"/>
                </a:defRPr>
              </a:lvl1pPr>
            </a:lstStyle>
            <a:p>
              <a:pPr/>
              <a:r>
                <a:t>サーベイ実施</a:t>
              </a:r>
            </a:p>
          </p:txBody>
        </p:sp>
        <p:sp>
          <p:nvSpPr>
            <p:cNvPr id="169" name="結果確認"/>
            <p:cNvSpPr txBox="1"/>
            <p:nvPr/>
          </p:nvSpPr>
          <p:spPr>
            <a:xfrm>
              <a:off x="4074733" y="1005288"/>
              <a:ext cx="1333501" cy="4064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2400">
                  <a:latin typeface="ヒラギノ角ゴ ProN W6"/>
                  <a:ea typeface="ヒラギノ角ゴ ProN W6"/>
                  <a:cs typeface="ヒラギノ角ゴ ProN W6"/>
                  <a:sym typeface="ヒラギノ角ゴ ProN W6"/>
                </a:defRPr>
              </a:lvl1pPr>
            </a:lstStyle>
            <a:p>
              <a:pPr/>
              <a:r>
                <a:t>結果確認</a:t>
              </a:r>
            </a:p>
          </p:txBody>
        </p:sp>
        <p:sp>
          <p:nvSpPr>
            <p:cNvPr id="170" name="線"/>
            <p:cNvSpPr/>
            <p:nvPr/>
          </p:nvSpPr>
          <p:spPr>
            <a:xfrm flipH="1" flipV="1">
              <a:off x="2573229" y="1207377"/>
              <a:ext cx="802403" cy="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  <a:head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2400"/>
              </a:pPr>
            </a:p>
          </p:txBody>
        </p:sp>
        <p:sp>
          <p:nvSpPr>
            <p:cNvPr id="171" name="意識や行動"/>
            <p:cNvSpPr txBox="1"/>
            <p:nvPr/>
          </p:nvSpPr>
          <p:spPr>
            <a:xfrm>
              <a:off x="7456438" y="1004177"/>
              <a:ext cx="1638301" cy="4064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2400">
                  <a:latin typeface="ヒラギノ角ゴ ProN W6"/>
                  <a:ea typeface="ヒラギノ角ゴ ProN W6"/>
                  <a:cs typeface="ヒラギノ角ゴ ProN W6"/>
                  <a:sym typeface="ヒラギノ角ゴ ProN W6"/>
                </a:defRPr>
              </a:lvl1pPr>
            </a:lstStyle>
            <a:p>
              <a:pPr/>
              <a:r>
                <a:t>意識や行動</a:t>
              </a:r>
            </a:p>
          </p:txBody>
        </p:sp>
        <p:sp>
          <p:nvSpPr>
            <p:cNvPr id="172" name="円形"/>
            <p:cNvSpPr/>
            <p:nvPr/>
          </p:nvSpPr>
          <p:spPr>
            <a:xfrm>
              <a:off x="3534105" y="0"/>
              <a:ext cx="2414756" cy="2414755"/>
            </a:xfrm>
            <a:prstGeom prst="ellipse">
              <a:avLst/>
            </a:prstGeom>
            <a:noFill/>
            <a:ln w="38100" cap="flat">
              <a:solidFill>
                <a:srgbClr val="26BFBA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24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73" name="円形"/>
            <p:cNvSpPr/>
            <p:nvPr/>
          </p:nvSpPr>
          <p:spPr>
            <a:xfrm>
              <a:off x="7068211" y="0"/>
              <a:ext cx="2414756" cy="2414755"/>
            </a:xfrm>
            <a:prstGeom prst="ellipse">
              <a:avLst/>
            </a:prstGeom>
            <a:noFill/>
            <a:ln w="38100" cap="flat">
              <a:solidFill>
                <a:srgbClr val="26BFBA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24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74" name="線"/>
            <p:cNvSpPr/>
            <p:nvPr/>
          </p:nvSpPr>
          <p:spPr>
            <a:xfrm flipV="1">
              <a:off x="8275588" y="2633121"/>
              <a:ext cx="1" cy="636438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2400"/>
              </a:pPr>
            </a:p>
          </p:txBody>
        </p:sp>
        <p:sp>
          <p:nvSpPr>
            <p:cNvPr id="175" name="線"/>
            <p:cNvSpPr/>
            <p:nvPr/>
          </p:nvSpPr>
          <p:spPr>
            <a:xfrm flipH="1" flipV="1">
              <a:off x="1238420" y="3266896"/>
              <a:ext cx="7044227" cy="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2400"/>
              </a:pPr>
            </a:p>
          </p:txBody>
        </p:sp>
        <p:sp>
          <p:nvSpPr>
            <p:cNvPr id="176" name="線"/>
            <p:cNvSpPr/>
            <p:nvPr/>
          </p:nvSpPr>
          <p:spPr>
            <a:xfrm flipV="1">
              <a:off x="1232777" y="2633121"/>
              <a:ext cx="1" cy="636438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2400"/>
              </a:pPr>
            </a:p>
          </p:txBody>
        </p:sp>
        <p:sp>
          <p:nvSpPr>
            <p:cNvPr id="177" name="線"/>
            <p:cNvSpPr/>
            <p:nvPr/>
          </p:nvSpPr>
          <p:spPr>
            <a:xfrm flipH="1" flipV="1">
              <a:off x="6107334" y="1207377"/>
              <a:ext cx="802403" cy="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  <a:head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2400"/>
              </a:pPr>
            </a:p>
          </p:txBody>
        </p:sp>
      </p:grpSp>
      <p:sp>
        <p:nvSpPr>
          <p:cNvPr id="179" name="状態を把握することで、マネジメントが楽になる"/>
          <p:cNvSpPr txBox="1"/>
          <p:nvPr/>
        </p:nvSpPr>
        <p:spPr>
          <a:xfrm>
            <a:off x="632517" y="1682312"/>
            <a:ext cx="11739766" cy="8621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8100" tIns="38100" rIns="38100" bIns="38100" anchor="ctr">
            <a:normAutofit fontScale="100000" lnSpcReduction="0"/>
          </a:bodyPr>
          <a:lstStyle/>
          <a:p>
            <a:pPr>
              <a:spcBef>
                <a:spcPts val="800"/>
              </a:spcBef>
              <a:defRPr spc="415" sz="3200">
                <a:latin typeface="ヒラギノ角ゴ ProN W6"/>
                <a:ea typeface="ヒラギノ角ゴ ProN W6"/>
                <a:cs typeface="ヒラギノ角ゴ ProN W6"/>
                <a:sym typeface="ヒラギノ角ゴ ProN W6"/>
              </a:defRPr>
            </a:pPr>
            <a:r>
              <a:rPr>
                <a:solidFill>
                  <a:srgbClr val="57AAA5"/>
                </a:solidFill>
              </a:rPr>
              <a:t>状態を把握</a:t>
            </a:r>
            <a:r>
              <a:t>することで、</a:t>
            </a:r>
            <a:r>
              <a:rPr>
                <a:solidFill>
                  <a:srgbClr val="57AAA5"/>
                </a:solidFill>
              </a:rPr>
              <a:t>マネジメントが楽</a:t>
            </a:r>
            <a:r>
              <a:t>になる</a:t>
            </a:r>
          </a:p>
        </p:txBody>
      </p:sp>
      <p:sp>
        <p:nvSpPr>
          <p:cNvPr id="180" name="思い込みではなく、…"/>
          <p:cNvSpPr txBox="1"/>
          <p:nvPr/>
        </p:nvSpPr>
        <p:spPr>
          <a:xfrm>
            <a:off x="1445958" y="6926270"/>
            <a:ext cx="10112884" cy="162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3000">
                <a:latin typeface="ヒラギノ角ゴ ProN W6"/>
                <a:ea typeface="ヒラギノ角ゴ ProN W6"/>
                <a:cs typeface="ヒラギノ角ゴ ProN W6"/>
                <a:sym typeface="ヒラギノ角ゴ ProN W6"/>
              </a:defRPr>
            </a:pPr>
            <a:r>
              <a:rPr>
                <a:solidFill>
                  <a:schemeClr val="accent5">
                    <a:hueOff val="-444211"/>
                    <a:satOff val="-14915"/>
                    <a:lumOff val="22857"/>
                  </a:schemeClr>
                </a:solidFill>
              </a:rPr>
              <a:t>思い込み</a:t>
            </a:r>
            <a:r>
              <a:t>ではなく、</a:t>
            </a:r>
          </a:p>
          <a:p>
            <a:pPr>
              <a:defRPr sz="3000">
                <a:latin typeface="ヒラギノ角ゴ ProN W6"/>
                <a:ea typeface="ヒラギノ角ゴ ProN W6"/>
                <a:cs typeface="ヒラギノ角ゴ ProN W6"/>
                <a:sym typeface="ヒラギノ角ゴ ProN W6"/>
              </a:defRPr>
            </a:pPr>
            <a:r>
              <a:rPr>
                <a:solidFill>
                  <a:srgbClr val="57AAA5"/>
                </a:solidFill>
              </a:rPr>
              <a:t>事実に基づいて</a:t>
            </a:r>
            <a:r>
              <a:t>施策やコミュニケーションをとることで、</a:t>
            </a:r>
          </a:p>
          <a:p>
            <a:pPr>
              <a:defRPr sz="3000">
                <a:latin typeface="ヒラギノ角ゴ ProN W6"/>
                <a:ea typeface="ヒラギノ角ゴ ProN W6"/>
                <a:cs typeface="ヒラギノ角ゴ ProN W6"/>
                <a:sym typeface="ヒラギノ角ゴ ProN W6"/>
              </a:defRPr>
            </a:pPr>
            <a:r>
              <a:t>高パフォーマンスなチーム作りを実現する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スライド番号"/>
          <p:cNvSpPr txBox="1"/>
          <p:nvPr>
            <p:ph type="sldNum" sz="quarter" idx="4294967295"/>
          </p:nvPr>
        </p:nvSpPr>
        <p:spPr>
          <a:xfrm>
            <a:off x="6363804" y="9251950"/>
            <a:ext cx="264492" cy="3302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183" name="線"/>
          <p:cNvSpPr/>
          <p:nvPr/>
        </p:nvSpPr>
        <p:spPr>
          <a:xfrm>
            <a:off x="872867" y="779190"/>
            <a:ext cx="11259066" cy="1"/>
          </a:xfrm>
          <a:prstGeom prst="line">
            <a:avLst/>
          </a:prstGeom>
          <a:ln w="25400">
            <a:solidFill>
              <a:srgbClr val="26BFB9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400"/>
            </a:pPr>
          </a:p>
        </p:txBody>
      </p:sp>
      <p:sp>
        <p:nvSpPr>
          <p:cNvPr id="184" name="線"/>
          <p:cNvSpPr/>
          <p:nvPr/>
        </p:nvSpPr>
        <p:spPr>
          <a:xfrm>
            <a:off x="872867" y="9037908"/>
            <a:ext cx="11259066" cy="1"/>
          </a:xfrm>
          <a:prstGeom prst="line">
            <a:avLst/>
          </a:prstGeom>
          <a:ln w="25400">
            <a:solidFill>
              <a:srgbClr val="26BFB9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400"/>
            </a:pPr>
          </a:p>
        </p:txBody>
      </p:sp>
      <p:sp>
        <p:nvSpPr>
          <p:cNvPr id="185" name="wevoxの説明"/>
          <p:cNvSpPr txBox="1"/>
          <p:nvPr/>
        </p:nvSpPr>
        <p:spPr>
          <a:xfrm>
            <a:off x="872615" y="4157938"/>
            <a:ext cx="11259569" cy="14377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8100" tIns="38100" rIns="38100" bIns="38100" anchor="ctr">
            <a:normAutofit fontScale="100000" lnSpcReduction="0"/>
          </a:bodyPr>
          <a:lstStyle>
            <a:lvl1pPr>
              <a:spcBef>
                <a:spcPts val="800"/>
              </a:spcBef>
              <a:defRPr spc="415" sz="3200">
                <a:solidFill>
                  <a:srgbClr val="1A1919"/>
                </a:solidFill>
                <a:latin typeface="ヒラギノ角ゴ ProN W6"/>
                <a:ea typeface="ヒラギノ角ゴ ProN W6"/>
                <a:cs typeface="ヒラギノ角ゴ ProN W6"/>
                <a:sym typeface="ヒラギノ角ゴ ProN W6"/>
              </a:defRPr>
            </a:lvl1pPr>
          </a:lstStyle>
          <a:p>
            <a:pPr/>
            <a:r>
              <a:t>wevoxの説明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線"/>
          <p:cNvSpPr/>
          <p:nvPr/>
        </p:nvSpPr>
        <p:spPr>
          <a:xfrm>
            <a:off x="872867" y="779190"/>
            <a:ext cx="11259066" cy="1"/>
          </a:xfrm>
          <a:prstGeom prst="line">
            <a:avLst/>
          </a:prstGeom>
          <a:ln w="25400">
            <a:solidFill>
              <a:srgbClr val="26BFB9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400"/>
            </a:pPr>
          </a:p>
        </p:txBody>
      </p:sp>
      <p:sp>
        <p:nvSpPr>
          <p:cNvPr id="188" name="線"/>
          <p:cNvSpPr/>
          <p:nvPr/>
        </p:nvSpPr>
        <p:spPr>
          <a:xfrm>
            <a:off x="872867" y="8974409"/>
            <a:ext cx="11259066" cy="1"/>
          </a:xfrm>
          <a:prstGeom prst="line">
            <a:avLst/>
          </a:prstGeom>
          <a:ln w="25400">
            <a:solidFill>
              <a:srgbClr val="26BFB9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400"/>
            </a:pPr>
          </a:p>
        </p:txBody>
      </p:sp>
      <p:sp>
        <p:nvSpPr>
          <p:cNvPr id="189" name="線"/>
          <p:cNvSpPr/>
          <p:nvPr/>
        </p:nvSpPr>
        <p:spPr>
          <a:xfrm>
            <a:off x="872867" y="779190"/>
            <a:ext cx="11259066" cy="1"/>
          </a:xfrm>
          <a:prstGeom prst="line">
            <a:avLst/>
          </a:prstGeom>
          <a:ln w="25400">
            <a:solidFill>
              <a:srgbClr val="26BFB9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400"/>
            </a:pPr>
          </a:p>
        </p:txBody>
      </p:sp>
      <p:sp>
        <p:nvSpPr>
          <p:cNvPr id="190" name="スライド番号"/>
          <p:cNvSpPr txBox="1"/>
          <p:nvPr>
            <p:ph type="sldNum" sz="quarter" idx="4294967295"/>
          </p:nvPr>
        </p:nvSpPr>
        <p:spPr>
          <a:xfrm>
            <a:off x="6295059" y="9251950"/>
            <a:ext cx="414682" cy="3048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/>
          <a:lstStyle>
            <a:lvl1pPr>
              <a:defRPr sz="1600">
                <a:solidFill>
                  <a:srgbClr val="53585F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  <p:sp>
        <p:nvSpPr>
          <p:cNvPr id="191" name="エンゲージメントが高まると、…"/>
          <p:cNvSpPr txBox="1"/>
          <p:nvPr/>
        </p:nvSpPr>
        <p:spPr>
          <a:xfrm>
            <a:off x="632517" y="1309758"/>
            <a:ext cx="11739766" cy="14715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8100" tIns="38100" rIns="38100" bIns="38100" anchor="ctr">
            <a:normAutofit fontScale="100000" lnSpcReduction="0"/>
          </a:bodyPr>
          <a:lstStyle/>
          <a:p>
            <a:pPr>
              <a:spcBef>
                <a:spcPts val="800"/>
              </a:spcBef>
              <a:defRPr spc="415" sz="3200">
                <a:latin typeface="ヒラギノ角ゴ ProN W6"/>
                <a:ea typeface="ヒラギノ角ゴ ProN W6"/>
                <a:cs typeface="ヒラギノ角ゴ ProN W6"/>
                <a:sym typeface="ヒラギノ角ゴ ProN W6"/>
              </a:defRPr>
            </a:pPr>
            <a:r>
              <a:t>エンゲージメントが高まると、</a:t>
            </a:r>
          </a:p>
          <a:p>
            <a:pPr>
              <a:spcBef>
                <a:spcPts val="800"/>
              </a:spcBef>
              <a:defRPr spc="415" sz="3200">
                <a:latin typeface="ヒラギノ角ゴ ProN W6"/>
                <a:ea typeface="ヒラギノ角ゴ ProN W6"/>
                <a:cs typeface="ヒラギノ角ゴ ProN W6"/>
                <a:sym typeface="ヒラギノ角ゴ ProN W6"/>
              </a:defRPr>
            </a:pPr>
            <a:r>
              <a:rPr>
                <a:solidFill>
                  <a:srgbClr val="57AAA5"/>
                </a:solidFill>
              </a:rPr>
              <a:t>生産性向上</a:t>
            </a:r>
            <a:r>
              <a:t>だけでなく、</a:t>
            </a:r>
            <a:r>
              <a:rPr>
                <a:solidFill>
                  <a:schemeClr val="accent5"/>
                </a:solidFill>
              </a:rPr>
              <a:t>離職防止</a:t>
            </a:r>
            <a:r>
              <a:t>にもつながる</a:t>
            </a:r>
          </a:p>
        </p:txBody>
      </p:sp>
      <p:pic>
        <p:nvPicPr>
          <p:cNvPr id="192" name="improvement179-768x543.jpg" descr="improvement179-768x543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876073" y="2804940"/>
            <a:ext cx="6641280" cy="4695593"/>
          </a:xfrm>
          <a:prstGeom prst="rect">
            <a:avLst/>
          </a:prstGeom>
          <a:ln w="12700">
            <a:miter lim="400000"/>
          </a:ln>
        </p:spPr>
      </p:pic>
      <p:sp>
        <p:nvSpPr>
          <p:cNvPr id="193" name="例） wevoxのエンゲージメントが…"/>
          <p:cNvSpPr txBox="1"/>
          <p:nvPr/>
        </p:nvSpPr>
        <p:spPr>
          <a:xfrm>
            <a:off x="2394512" y="7040706"/>
            <a:ext cx="8215777" cy="9080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2500"/>
            </a:pPr>
            <a:r>
              <a:t>例） wevoxのエンゲージメントが</a:t>
            </a:r>
          </a:p>
          <a:p>
            <a:pPr>
              <a:defRPr sz="2500">
                <a:solidFill>
                  <a:schemeClr val="accent5"/>
                </a:solidFill>
                <a:latin typeface="ヒラギノ角ゴ ProN W6"/>
                <a:ea typeface="ヒラギノ角ゴ ProN W6"/>
                <a:cs typeface="ヒラギノ角ゴ ProN W6"/>
                <a:sym typeface="ヒラギノ角ゴ ProN W6"/>
              </a:defRPr>
            </a:pPr>
            <a:r>
              <a:t>15ポイント下がると離職確率が2倍に</a:t>
            </a:r>
          </a:p>
        </p:txBody>
      </p:sp>
      <p:sp>
        <p:nvSpPr>
          <p:cNvPr id="194" name="wevoxの説明"/>
          <p:cNvSpPr txBox="1"/>
          <p:nvPr/>
        </p:nvSpPr>
        <p:spPr>
          <a:xfrm>
            <a:off x="853937" y="432036"/>
            <a:ext cx="1576198" cy="330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1800">
                <a:latin typeface="ヒラギノ角ゴ ProN W6"/>
                <a:ea typeface="ヒラギノ角ゴ ProN W6"/>
                <a:cs typeface="ヒラギノ角ゴ ProN W6"/>
                <a:sym typeface="ヒラギノ角ゴ ProN W6"/>
              </a:defRPr>
            </a:lvl1pPr>
          </a:lstStyle>
          <a:p>
            <a:pPr/>
            <a:r>
              <a:t>wevoxの説明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線"/>
          <p:cNvSpPr/>
          <p:nvPr/>
        </p:nvSpPr>
        <p:spPr>
          <a:xfrm>
            <a:off x="872867" y="779190"/>
            <a:ext cx="11259066" cy="1"/>
          </a:xfrm>
          <a:prstGeom prst="line">
            <a:avLst/>
          </a:prstGeom>
          <a:ln w="25400">
            <a:solidFill>
              <a:srgbClr val="26BFB9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400"/>
            </a:pPr>
          </a:p>
        </p:txBody>
      </p:sp>
      <p:sp>
        <p:nvSpPr>
          <p:cNvPr id="197" name="線"/>
          <p:cNvSpPr/>
          <p:nvPr/>
        </p:nvSpPr>
        <p:spPr>
          <a:xfrm>
            <a:off x="872867" y="8974409"/>
            <a:ext cx="11259066" cy="1"/>
          </a:xfrm>
          <a:prstGeom prst="line">
            <a:avLst/>
          </a:prstGeom>
          <a:ln w="25400">
            <a:solidFill>
              <a:srgbClr val="26BFB9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400"/>
            </a:pPr>
          </a:p>
        </p:txBody>
      </p:sp>
      <p:sp>
        <p:nvSpPr>
          <p:cNvPr id="198" name="線"/>
          <p:cNvSpPr/>
          <p:nvPr/>
        </p:nvSpPr>
        <p:spPr>
          <a:xfrm>
            <a:off x="872867" y="779190"/>
            <a:ext cx="11259066" cy="1"/>
          </a:xfrm>
          <a:prstGeom prst="line">
            <a:avLst/>
          </a:prstGeom>
          <a:ln w="25400">
            <a:solidFill>
              <a:srgbClr val="26BFB9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400"/>
            </a:pPr>
          </a:p>
        </p:txBody>
      </p:sp>
      <p:sp>
        <p:nvSpPr>
          <p:cNvPr id="199" name="エンゲージメントは…"/>
          <p:cNvSpPr txBox="1"/>
          <p:nvPr/>
        </p:nvSpPr>
        <p:spPr>
          <a:xfrm>
            <a:off x="872615" y="1357229"/>
            <a:ext cx="11259569" cy="14377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8100" tIns="38100" rIns="38100" bIns="38100" anchor="ctr">
            <a:normAutofit fontScale="100000" lnSpcReduction="0"/>
          </a:bodyPr>
          <a:lstStyle/>
          <a:p>
            <a:pPr>
              <a:spcBef>
                <a:spcPts val="800"/>
              </a:spcBef>
              <a:defRPr spc="415" sz="3200">
                <a:solidFill>
                  <a:srgbClr val="1A1919"/>
                </a:solidFill>
                <a:latin typeface="ヒラギノ角ゴ ProN W6"/>
                <a:ea typeface="ヒラギノ角ゴ ProN W6"/>
                <a:cs typeface="ヒラギノ角ゴ ProN W6"/>
                <a:sym typeface="ヒラギノ角ゴ ProN W6"/>
              </a:defRPr>
            </a:pPr>
            <a:r>
              <a:t>エンゲージメントは</a:t>
            </a:r>
          </a:p>
          <a:p>
            <a:pPr>
              <a:spcBef>
                <a:spcPts val="800"/>
              </a:spcBef>
              <a:defRPr spc="415" sz="3200">
                <a:solidFill>
                  <a:srgbClr val="1A1919"/>
                </a:solidFill>
                <a:latin typeface="ヒラギノ角ゴ ProN W6"/>
                <a:ea typeface="ヒラギノ角ゴ ProN W6"/>
                <a:cs typeface="ヒラギノ角ゴ ProN W6"/>
                <a:sym typeface="ヒラギノ角ゴ ProN W6"/>
              </a:defRPr>
            </a:pPr>
            <a:r>
              <a:rPr spc="467" sz="3600">
                <a:solidFill>
                  <a:srgbClr val="57AAA5"/>
                </a:solidFill>
              </a:rPr>
              <a:t>9つ</a:t>
            </a:r>
            <a:r>
              <a:t>のキードライバーで構成されている</a:t>
            </a:r>
          </a:p>
        </p:txBody>
      </p:sp>
      <p:sp>
        <p:nvSpPr>
          <p:cNvPr id="200" name="※詳細はA4の項目説明資料をご確認ください"/>
          <p:cNvSpPr txBox="1"/>
          <p:nvPr/>
        </p:nvSpPr>
        <p:spPr>
          <a:xfrm>
            <a:off x="872615" y="9126446"/>
            <a:ext cx="11259570" cy="5755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8100" tIns="38100" rIns="38100" bIns="38100" anchor="ctr">
            <a:normAutofit fontScale="100000" lnSpcReduction="0"/>
          </a:bodyPr>
          <a:lstStyle>
            <a:lvl1pPr>
              <a:spcBef>
                <a:spcPts val="800"/>
              </a:spcBef>
              <a:defRPr spc="259" sz="2000" u="sng">
                <a:solidFill>
                  <a:srgbClr val="1A1919"/>
                </a:solidFill>
                <a:latin typeface="ヒラギノ角ゴ ProN W6"/>
                <a:ea typeface="ヒラギノ角ゴ ProN W6"/>
                <a:cs typeface="ヒラギノ角ゴ ProN W6"/>
                <a:sym typeface="ヒラギノ角ゴ ProN W6"/>
              </a:defRPr>
            </a:lvl1pPr>
          </a:lstStyle>
          <a:p>
            <a:pPr/>
            <a:r>
              <a:t>※詳細はA4の項目説明資料をご確認ください</a:t>
            </a:r>
          </a:p>
        </p:txBody>
      </p:sp>
      <p:sp>
        <p:nvSpPr>
          <p:cNvPr id="201" name="wevoxの説明"/>
          <p:cNvSpPr txBox="1"/>
          <p:nvPr/>
        </p:nvSpPr>
        <p:spPr>
          <a:xfrm>
            <a:off x="853937" y="432036"/>
            <a:ext cx="1576198" cy="330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1800">
                <a:latin typeface="ヒラギノ角ゴ ProN W6"/>
                <a:ea typeface="ヒラギノ角ゴ ProN W6"/>
                <a:cs typeface="ヒラギノ角ゴ ProN W6"/>
                <a:sym typeface="ヒラギノ角ゴ ProN W6"/>
              </a:defRPr>
            </a:lvl1pPr>
          </a:lstStyle>
          <a:p>
            <a:pPr/>
            <a:r>
              <a:t>wevoxの説明</a:t>
            </a:r>
          </a:p>
        </p:txBody>
      </p:sp>
      <p:grpSp>
        <p:nvGrpSpPr>
          <p:cNvPr id="222" name="グループ"/>
          <p:cNvGrpSpPr/>
          <p:nvPr/>
        </p:nvGrpSpPr>
        <p:grpSpPr>
          <a:xfrm>
            <a:off x="800691" y="3360290"/>
            <a:ext cx="11323064" cy="2389368"/>
            <a:chOff x="0" y="0"/>
            <a:chExt cx="11323062" cy="2389367"/>
          </a:xfrm>
        </p:grpSpPr>
        <p:grpSp>
          <p:nvGrpSpPr>
            <p:cNvPr id="204" name="グループ"/>
            <p:cNvGrpSpPr/>
            <p:nvPr/>
          </p:nvGrpSpPr>
          <p:grpSpPr>
            <a:xfrm>
              <a:off x="7720830" y="594195"/>
              <a:ext cx="1333501" cy="1527770"/>
              <a:chOff x="0" y="200121"/>
              <a:chExt cx="1333500" cy="1527768"/>
            </a:xfrm>
          </p:grpSpPr>
          <p:pic>
            <p:nvPicPr>
              <p:cNvPr id="202" name="growth.png" descr="growth.png"/>
              <p:cNvPicPr>
                <a:picLocks noChangeAspect="1"/>
              </p:cNvPicPr>
              <p:nvPr/>
            </p:nvPicPr>
            <p:blipFill>
              <a:blip r:embed="rId2">
                <a:extLst/>
              </a:blip>
              <a:stretch>
                <a:fillRect/>
              </a:stretch>
            </p:blipFill>
            <p:spPr>
              <a:xfrm>
                <a:off x="148875" y="200121"/>
                <a:ext cx="1101089" cy="1101088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203" name="自己成長"/>
              <p:cNvSpPr txBox="1"/>
              <p:nvPr/>
            </p:nvSpPr>
            <p:spPr>
              <a:xfrm>
                <a:off x="-1" y="1321490"/>
                <a:ext cx="1333501" cy="40640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50800" tIns="50800" rIns="50800" bIns="50800" numCol="1" anchor="ctr">
                <a:spAutoFit/>
              </a:bodyPr>
              <a:lstStyle>
                <a:lvl1pPr>
                  <a:defRPr sz="2400">
                    <a:latin typeface="ヒラギノ角ゴ ProN W6"/>
                    <a:ea typeface="ヒラギノ角ゴ ProN W6"/>
                    <a:cs typeface="ヒラギノ角ゴ ProN W6"/>
                    <a:sym typeface="ヒラギノ角ゴ ProN W6"/>
                  </a:defRPr>
                </a:lvl1pPr>
              </a:lstStyle>
              <a:p>
                <a:pPr/>
                <a:r>
                  <a:t>自己成長</a:t>
                </a:r>
              </a:p>
            </p:txBody>
          </p:sp>
        </p:grpSp>
        <p:grpSp>
          <p:nvGrpSpPr>
            <p:cNvPr id="207" name="グループ"/>
            <p:cNvGrpSpPr/>
            <p:nvPr/>
          </p:nvGrpSpPr>
          <p:grpSpPr>
            <a:xfrm>
              <a:off x="9561683" y="478089"/>
              <a:ext cx="1193234" cy="1644507"/>
              <a:chOff x="0" y="83383"/>
              <a:chExt cx="1193232" cy="1644505"/>
            </a:xfrm>
          </p:grpSpPr>
          <p:pic>
            <p:nvPicPr>
              <p:cNvPr id="205" name="work.png" descr="work.png"/>
              <p:cNvPicPr>
                <a:picLocks noChangeAspect="1"/>
              </p:cNvPicPr>
              <p:nvPr/>
            </p:nvPicPr>
            <p:blipFill>
              <a:blip r:embed="rId3">
                <a:extLst/>
              </a:blip>
              <a:stretch>
                <a:fillRect/>
              </a:stretch>
            </p:blipFill>
            <p:spPr>
              <a:xfrm>
                <a:off x="-1" y="83383"/>
                <a:ext cx="1193234" cy="1193234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206" name="職務"/>
              <p:cNvSpPr txBox="1"/>
              <p:nvPr/>
            </p:nvSpPr>
            <p:spPr>
              <a:xfrm>
                <a:off x="234666" y="1321490"/>
                <a:ext cx="723901" cy="40640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50800" tIns="50800" rIns="50800" bIns="50800" numCol="1" anchor="ctr">
                <a:spAutoFit/>
              </a:bodyPr>
              <a:lstStyle>
                <a:lvl1pPr>
                  <a:defRPr sz="2400">
                    <a:latin typeface="ヒラギノ角ゴ ProN W6"/>
                    <a:ea typeface="ヒラギノ角ゴ ProN W6"/>
                    <a:cs typeface="ヒラギノ角ゴ ProN W6"/>
                    <a:sym typeface="ヒラギノ角ゴ ProN W6"/>
                  </a:defRPr>
                </a:lvl1pPr>
              </a:lstStyle>
              <a:p>
                <a:pPr/>
                <a:r>
                  <a:t>職務</a:t>
                </a:r>
              </a:p>
            </p:txBody>
          </p:sp>
        </p:grpSp>
        <p:grpSp>
          <p:nvGrpSpPr>
            <p:cNvPr id="210" name="グループ"/>
            <p:cNvGrpSpPr/>
            <p:nvPr/>
          </p:nvGrpSpPr>
          <p:grpSpPr>
            <a:xfrm>
              <a:off x="648500" y="561612"/>
              <a:ext cx="1333501" cy="1563153"/>
              <a:chOff x="0" y="0"/>
              <a:chExt cx="1333500" cy="1563152"/>
            </a:xfrm>
          </p:grpSpPr>
          <p:pic>
            <p:nvPicPr>
              <p:cNvPr id="208" name="colleague.png" descr="colleague.png"/>
              <p:cNvPicPr>
                <a:picLocks noChangeAspect="1"/>
              </p:cNvPicPr>
              <p:nvPr/>
            </p:nvPicPr>
            <p:blipFill>
              <a:blip r:embed="rId4">
                <a:extLst/>
              </a:blip>
              <a:stretch>
                <a:fillRect/>
              </a:stretch>
            </p:blipFill>
            <p:spPr>
              <a:xfrm>
                <a:off x="70133" y="0"/>
                <a:ext cx="1193234" cy="1193233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209" name="人間関係"/>
              <p:cNvSpPr txBox="1"/>
              <p:nvPr/>
            </p:nvSpPr>
            <p:spPr>
              <a:xfrm>
                <a:off x="-1" y="1156752"/>
                <a:ext cx="1333501" cy="40640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50800" tIns="50800" rIns="50800" bIns="50800" numCol="1" anchor="ctr">
                <a:spAutoFit/>
              </a:bodyPr>
              <a:lstStyle>
                <a:lvl1pPr>
                  <a:defRPr sz="2400">
                    <a:latin typeface="ヒラギノ角ゴ ProN W6"/>
                    <a:ea typeface="ヒラギノ角ゴ ProN W6"/>
                    <a:cs typeface="ヒラギノ角ゴ ProN W6"/>
                    <a:sym typeface="ヒラギノ角ゴ ProN W6"/>
                  </a:defRPr>
                </a:lvl1pPr>
              </a:lstStyle>
              <a:p>
                <a:pPr/>
                <a:r>
                  <a:t>人間関係</a:t>
                </a:r>
              </a:p>
            </p:txBody>
          </p:sp>
        </p:grpSp>
        <p:grpSp>
          <p:nvGrpSpPr>
            <p:cNvPr id="213" name="グループ"/>
            <p:cNvGrpSpPr/>
            <p:nvPr/>
          </p:nvGrpSpPr>
          <p:grpSpPr>
            <a:xfrm>
              <a:off x="4254798" y="561612"/>
              <a:ext cx="1193234" cy="1563153"/>
              <a:chOff x="0" y="0"/>
              <a:chExt cx="1193232" cy="1563152"/>
            </a:xfrm>
          </p:grpSpPr>
          <p:pic>
            <p:nvPicPr>
              <p:cNvPr id="211" name="approval.png" descr="approval.png"/>
              <p:cNvPicPr>
                <a:picLocks noChangeAspect="1"/>
              </p:cNvPicPr>
              <p:nvPr/>
            </p:nvPicPr>
            <p:blipFill>
              <a:blip r:embed="rId5">
                <a:extLst/>
              </a:blip>
              <a:stretch>
                <a:fillRect/>
              </a:stretch>
            </p:blipFill>
            <p:spPr>
              <a:xfrm>
                <a:off x="0" y="0"/>
                <a:ext cx="1193233" cy="1193233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212" name="承認"/>
              <p:cNvSpPr txBox="1"/>
              <p:nvPr/>
            </p:nvSpPr>
            <p:spPr>
              <a:xfrm>
                <a:off x="293101" y="1156752"/>
                <a:ext cx="723901" cy="40640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50800" tIns="50800" rIns="50800" bIns="50800" numCol="1" anchor="ctr">
                <a:spAutoFit/>
              </a:bodyPr>
              <a:lstStyle>
                <a:lvl1pPr>
                  <a:defRPr sz="2400">
                    <a:latin typeface="ヒラギノ角ゴ ProN W6"/>
                    <a:ea typeface="ヒラギノ角ゴ ProN W6"/>
                    <a:cs typeface="ヒラギノ角ゴ ProN W6"/>
                    <a:sym typeface="ヒラギノ角ゴ ProN W6"/>
                  </a:defRPr>
                </a:lvl1pPr>
              </a:lstStyle>
              <a:p>
                <a:pPr/>
                <a:r>
                  <a:t>承認</a:t>
                </a:r>
              </a:p>
            </p:txBody>
          </p:sp>
        </p:grpSp>
        <p:grpSp>
          <p:nvGrpSpPr>
            <p:cNvPr id="216" name="グループ"/>
            <p:cNvGrpSpPr/>
            <p:nvPr/>
          </p:nvGrpSpPr>
          <p:grpSpPr>
            <a:xfrm>
              <a:off x="6020244" y="561612"/>
              <a:ext cx="1193234" cy="1563153"/>
              <a:chOff x="0" y="0"/>
              <a:chExt cx="1193232" cy="1563152"/>
            </a:xfrm>
          </p:grpSpPr>
          <p:pic>
            <p:nvPicPr>
              <p:cNvPr id="214" name="health.png" descr="health.png"/>
              <p:cNvPicPr>
                <a:picLocks noChangeAspect="1"/>
              </p:cNvPicPr>
              <p:nvPr/>
            </p:nvPicPr>
            <p:blipFill>
              <a:blip r:embed="rId6">
                <a:extLst/>
              </a:blip>
              <a:stretch>
                <a:fillRect/>
              </a:stretch>
            </p:blipFill>
            <p:spPr>
              <a:xfrm>
                <a:off x="0" y="0"/>
                <a:ext cx="1193233" cy="1193233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215" name="健康"/>
              <p:cNvSpPr txBox="1"/>
              <p:nvPr/>
            </p:nvSpPr>
            <p:spPr>
              <a:xfrm>
                <a:off x="238731" y="1156752"/>
                <a:ext cx="723901" cy="40640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50800" tIns="50800" rIns="50800" bIns="50800" numCol="1" anchor="ctr">
                <a:spAutoFit/>
              </a:bodyPr>
              <a:lstStyle>
                <a:lvl1pPr>
                  <a:defRPr sz="2400">
                    <a:latin typeface="ヒラギノ角ゴ ProN W6"/>
                    <a:ea typeface="ヒラギノ角ゴ ProN W6"/>
                    <a:cs typeface="ヒラギノ角ゴ ProN W6"/>
                    <a:sym typeface="ヒラギノ角ゴ ProN W6"/>
                  </a:defRPr>
                </a:lvl1pPr>
              </a:lstStyle>
              <a:p>
                <a:pPr/>
                <a:r>
                  <a:t>健康</a:t>
                </a:r>
              </a:p>
            </p:txBody>
          </p:sp>
        </p:grpSp>
        <p:grpSp>
          <p:nvGrpSpPr>
            <p:cNvPr id="219" name="グループ"/>
            <p:cNvGrpSpPr/>
            <p:nvPr/>
          </p:nvGrpSpPr>
          <p:grpSpPr>
            <a:xfrm>
              <a:off x="2607834" y="561612"/>
              <a:ext cx="1193234" cy="1563153"/>
              <a:chOff x="0" y="0"/>
              <a:chExt cx="1193232" cy="1563152"/>
            </a:xfrm>
          </p:grpSpPr>
          <p:pic>
            <p:nvPicPr>
              <p:cNvPr id="217" name="manager.png" descr="manager.png"/>
              <p:cNvPicPr>
                <a:picLocks noChangeAspect="1"/>
              </p:cNvPicPr>
              <p:nvPr/>
            </p:nvPicPr>
            <p:blipFill>
              <a:blip r:embed="rId7">
                <a:extLst/>
              </a:blip>
              <a:stretch>
                <a:fillRect/>
              </a:stretch>
            </p:blipFill>
            <p:spPr>
              <a:xfrm>
                <a:off x="0" y="0"/>
                <a:ext cx="1193233" cy="1193233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218" name="支援"/>
              <p:cNvSpPr txBox="1"/>
              <p:nvPr/>
            </p:nvSpPr>
            <p:spPr>
              <a:xfrm>
                <a:off x="234666" y="1156752"/>
                <a:ext cx="723901" cy="40640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50800" tIns="50800" rIns="50800" bIns="50800" numCol="1" anchor="ctr">
                <a:spAutoFit/>
              </a:bodyPr>
              <a:lstStyle>
                <a:lvl1pPr>
                  <a:defRPr sz="2400">
                    <a:latin typeface="ヒラギノ角ゴ ProN W6"/>
                    <a:ea typeface="ヒラギノ角ゴ ProN W6"/>
                    <a:cs typeface="ヒラギノ角ゴ ProN W6"/>
                    <a:sym typeface="ヒラギノ角ゴ ProN W6"/>
                  </a:defRPr>
                </a:lvl1pPr>
              </a:lstStyle>
              <a:p>
                <a:pPr/>
                <a:r>
                  <a:t>支援</a:t>
                </a:r>
              </a:p>
            </p:txBody>
          </p:sp>
        </p:grpSp>
        <p:sp>
          <p:nvSpPr>
            <p:cNvPr id="220" name="四角形"/>
            <p:cNvSpPr/>
            <p:nvPr/>
          </p:nvSpPr>
          <p:spPr>
            <a:xfrm>
              <a:off x="80354" y="449760"/>
              <a:ext cx="11242709" cy="1939608"/>
            </a:xfrm>
            <a:prstGeom prst="rect">
              <a:avLst/>
            </a:prstGeom>
            <a:noFill/>
            <a:ln w="50800" cap="flat">
              <a:solidFill>
                <a:srgbClr val="57AAA5"/>
              </a:solidFill>
              <a:prstDash val="sysDot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2400"/>
              </a:pPr>
            </a:p>
          </p:txBody>
        </p:sp>
        <p:sp>
          <p:nvSpPr>
            <p:cNvPr id="221" name="仕事ドライバー：仕事に対して感じるエンゲージメント"/>
            <p:cNvSpPr txBox="1"/>
            <p:nvPr/>
          </p:nvSpPr>
          <p:spPr>
            <a:xfrm>
              <a:off x="0" y="-1"/>
              <a:ext cx="5141469" cy="3048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1600">
                  <a:latin typeface="ヒラギノ角ゴ ProN W6"/>
                  <a:ea typeface="ヒラギノ角ゴ ProN W6"/>
                  <a:cs typeface="ヒラギノ角ゴ ProN W6"/>
                  <a:sym typeface="ヒラギノ角ゴ ProN W6"/>
                </a:defRPr>
              </a:lvl1pPr>
            </a:lstStyle>
            <a:p>
              <a:pPr/>
              <a:r>
                <a:t>仕事ドライバー：仕事に対して感じるエンゲージメント</a:t>
              </a:r>
            </a:p>
          </p:txBody>
        </p:sp>
      </p:grpSp>
      <p:grpSp>
        <p:nvGrpSpPr>
          <p:cNvPr id="234" name="グループ"/>
          <p:cNvGrpSpPr/>
          <p:nvPr/>
        </p:nvGrpSpPr>
        <p:grpSpPr>
          <a:xfrm>
            <a:off x="2614867" y="6139319"/>
            <a:ext cx="7771051" cy="2395367"/>
            <a:chOff x="0" y="0"/>
            <a:chExt cx="7771050" cy="2395365"/>
          </a:xfrm>
        </p:grpSpPr>
        <p:grpSp>
          <p:nvGrpSpPr>
            <p:cNvPr id="225" name="グループ"/>
            <p:cNvGrpSpPr/>
            <p:nvPr/>
          </p:nvGrpSpPr>
          <p:grpSpPr>
            <a:xfrm>
              <a:off x="590026" y="561617"/>
              <a:ext cx="1193234" cy="1727890"/>
              <a:chOff x="0" y="0"/>
              <a:chExt cx="1193232" cy="1727889"/>
            </a:xfrm>
          </p:grpSpPr>
          <p:pic>
            <p:nvPicPr>
              <p:cNvPr id="223" name="company.png" descr="company.png"/>
              <p:cNvPicPr>
                <a:picLocks noChangeAspect="1"/>
              </p:cNvPicPr>
              <p:nvPr/>
            </p:nvPicPr>
            <p:blipFill>
              <a:blip r:embed="rId8">
                <a:extLst/>
              </a:blip>
              <a:stretch>
                <a:fillRect/>
              </a:stretch>
            </p:blipFill>
            <p:spPr>
              <a:xfrm>
                <a:off x="0" y="0"/>
                <a:ext cx="1193233" cy="1193233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224" name="環境"/>
              <p:cNvSpPr txBox="1"/>
              <p:nvPr/>
            </p:nvSpPr>
            <p:spPr>
              <a:xfrm>
                <a:off x="234666" y="1321489"/>
                <a:ext cx="723901" cy="40640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50800" tIns="50800" rIns="50800" bIns="50800" numCol="1" anchor="ctr">
                <a:spAutoFit/>
              </a:bodyPr>
              <a:lstStyle>
                <a:lvl1pPr>
                  <a:defRPr sz="2400">
                    <a:latin typeface="ヒラギノ角ゴ ProN W6"/>
                    <a:ea typeface="ヒラギノ角ゴ ProN W6"/>
                    <a:cs typeface="ヒラギノ角ゴ ProN W6"/>
                    <a:sym typeface="ヒラギノ角ゴ ProN W6"/>
                  </a:defRPr>
                </a:lvl1pPr>
              </a:lstStyle>
              <a:p>
                <a:pPr/>
                <a:r>
                  <a:t>環境</a:t>
                </a:r>
              </a:p>
            </p:txBody>
          </p:sp>
        </p:grpSp>
        <p:grpSp>
          <p:nvGrpSpPr>
            <p:cNvPr id="228" name="グループ"/>
            <p:cNvGrpSpPr/>
            <p:nvPr/>
          </p:nvGrpSpPr>
          <p:grpSpPr>
            <a:xfrm>
              <a:off x="5703022" y="726354"/>
              <a:ext cx="1333501" cy="1563153"/>
              <a:chOff x="0" y="0"/>
              <a:chExt cx="1333500" cy="1563152"/>
            </a:xfrm>
          </p:grpSpPr>
          <p:pic>
            <p:nvPicPr>
              <p:cNvPr id="226" name="culture.png" descr="culture.png"/>
              <p:cNvPicPr>
                <a:picLocks noChangeAspect="1"/>
              </p:cNvPicPr>
              <p:nvPr/>
            </p:nvPicPr>
            <p:blipFill>
              <a:blip r:embed="rId9">
                <a:extLst/>
              </a:blip>
              <a:stretch>
                <a:fillRect/>
              </a:stretch>
            </p:blipFill>
            <p:spPr>
              <a:xfrm>
                <a:off x="70132" y="0"/>
                <a:ext cx="1193234" cy="1193233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227" name="理念戦略"/>
              <p:cNvSpPr txBox="1"/>
              <p:nvPr/>
            </p:nvSpPr>
            <p:spPr>
              <a:xfrm>
                <a:off x="-1" y="1156752"/>
                <a:ext cx="1333501" cy="40640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50800" tIns="50800" rIns="50800" bIns="50800" numCol="1" anchor="ctr">
                <a:spAutoFit/>
              </a:bodyPr>
              <a:lstStyle>
                <a:lvl1pPr>
                  <a:defRPr sz="2400">
                    <a:latin typeface="ヒラギノ角ゴ ProN W6"/>
                    <a:ea typeface="ヒラギノ角ゴ ProN W6"/>
                    <a:cs typeface="ヒラギノ角ゴ ProN W6"/>
                    <a:sym typeface="ヒラギノ角ゴ ProN W6"/>
                  </a:defRPr>
                </a:lvl1pPr>
              </a:lstStyle>
              <a:p>
                <a:pPr/>
                <a:r>
                  <a:t>理念戦略</a:t>
                </a:r>
              </a:p>
            </p:txBody>
          </p:sp>
        </p:grpSp>
        <p:grpSp>
          <p:nvGrpSpPr>
            <p:cNvPr id="231" name="グループ"/>
            <p:cNvGrpSpPr/>
            <p:nvPr/>
          </p:nvGrpSpPr>
          <p:grpSpPr>
            <a:xfrm>
              <a:off x="3220782" y="561617"/>
              <a:ext cx="1333501" cy="1727890"/>
              <a:chOff x="0" y="0"/>
              <a:chExt cx="1333500" cy="1727889"/>
            </a:xfrm>
          </p:grpSpPr>
          <p:sp>
            <p:nvSpPr>
              <p:cNvPr id="229" name="組織風土"/>
              <p:cNvSpPr txBox="1"/>
              <p:nvPr/>
            </p:nvSpPr>
            <p:spPr>
              <a:xfrm>
                <a:off x="-1" y="1321490"/>
                <a:ext cx="1333501" cy="40640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50800" tIns="50800" rIns="50800" bIns="50800" numCol="1" anchor="ctr">
                <a:spAutoFit/>
              </a:bodyPr>
              <a:lstStyle>
                <a:lvl1pPr>
                  <a:defRPr sz="2400">
                    <a:latin typeface="ヒラギノ角ゴ ProN W6"/>
                    <a:ea typeface="ヒラギノ角ゴ ProN W6"/>
                    <a:cs typeface="ヒラギノ角ゴ ProN W6"/>
                    <a:sym typeface="ヒラギノ角ゴ ProN W6"/>
                  </a:defRPr>
                </a:lvl1pPr>
              </a:lstStyle>
              <a:p>
                <a:pPr/>
                <a:r>
                  <a:t>組織風土</a:t>
                </a:r>
              </a:p>
            </p:txBody>
          </p:sp>
          <p:pic>
            <p:nvPicPr>
              <p:cNvPr id="230" name="____________.png" descr="____________.png"/>
              <p:cNvPicPr>
                <a:picLocks noChangeAspect="1"/>
              </p:cNvPicPr>
              <p:nvPr/>
            </p:nvPicPr>
            <p:blipFill>
              <a:blip r:embed="rId10">
                <a:extLst/>
              </a:blip>
              <a:stretch>
                <a:fillRect/>
              </a:stretch>
            </p:blipFill>
            <p:spPr>
              <a:xfrm>
                <a:off x="70132" y="0"/>
                <a:ext cx="1193234" cy="1193233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  <p:sp>
          <p:nvSpPr>
            <p:cNvPr id="232" name="四角形"/>
            <p:cNvSpPr/>
            <p:nvPr/>
          </p:nvSpPr>
          <p:spPr>
            <a:xfrm>
              <a:off x="4015" y="455758"/>
              <a:ext cx="7767036" cy="1939608"/>
            </a:xfrm>
            <a:prstGeom prst="rect">
              <a:avLst/>
            </a:prstGeom>
            <a:noFill/>
            <a:ln w="50800" cap="flat">
              <a:solidFill>
                <a:schemeClr val="accent3"/>
              </a:solidFill>
              <a:prstDash val="sysDot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2400"/>
              </a:pPr>
            </a:p>
          </p:txBody>
        </p:sp>
        <p:sp>
          <p:nvSpPr>
            <p:cNvPr id="233" name="組織ドライバー：組織の理念や文化、環境に対して感じるエンゲージメント"/>
            <p:cNvSpPr txBox="1"/>
            <p:nvPr/>
          </p:nvSpPr>
          <p:spPr>
            <a:xfrm>
              <a:off x="0" y="-1"/>
              <a:ext cx="6970269" cy="3048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1600">
                  <a:latin typeface="ヒラギノ角ゴ ProN W6"/>
                  <a:ea typeface="ヒラギノ角ゴ ProN W6"/>
                  <a:cs typeface="ヒラギノ角ゴ ProN W6"/>
                  <a:sym typeface="ヒラギノ角ゴ ProN W6"/>
                </a:defRPr>
              </a:lvl1pPr>
            </a:lstStyle>
            <a:p>
              <a:pPr/>
              <a:r>
                <a:t>組織ドライバー：組織の理念や文化、環境に対して感じるエンゲージメント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6" name="スクリーンショット 2018-07-04 1.13.34.png" descr="スクリーンショット 2018-07-04 1.13.34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868502" y="1958608"/>
            <a:ext cx="9267796" cy="6943932"/>
          </a:xfrm>
          <a:prstGeom prst="rect">
            <a:avLst/>
          </a:prstGeom>
          <a:ln w="6350">
            <a:solidFill>
              <a:srgbClr val="000000"/>
            </a:solidFill>
            <a:miter lim="400000"/>
          </a:ln>
        </p:spPr>
      </p:pic>
      <p:sp>
        <p:nvSpPr>
          <p:cNvPr id="237" name="スライド番号"/>
          <p:cNvSpPr txBox="1"/>
          <p:nvPr>
            <p:ph type="sldNum" sz="quarter" idx="4294967295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238" name="線"/>
          <p:cNvSpPr/>
          <p:nvPr/>
        </p:nvSpPr>
        <p:spPr>
          <a:xfrm>
            <a:off x="872867" y="779190"/>
            <a:ext cx="11259066" cy="1"/>
          </a:xfrm>
          <a:prstGeom prst="line">
            <a:avLst/>
          </a:prstGeom>
          <a:ln w="25400">
            <a:solidFill>
              <a:srgbClr val="26BFB9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400"/>
            </a:pPr>
          </a:p>
        </p:txBody>
      </p:sp>
      <p:sp>
        <p:nvSpPr>
          <p:cNvPr id="239" name="線"/>
          <p:cNvSpPr/>
          <p:nvPr/>
        </p:nvSpPr>
        <p:spPr>
          <a:xfrm>
            <a:off x="872867" y="9037908"/>
            <a:ext cx="11259066" cy="1"/>
          </a:xfrm>
          <a:prstGeom prst="line">
            <a:avLst/>
          </a:prstGeom>
          <a:ln w="25400">
            <a:solidFill>
              <a:srgbClr val="26BFB9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400"/>
            </a:pPr>
          </a:p>
        </p:txBody>
      </p:sp>
      <p:sp>
        <p:nvSpPr>
          <p:cNvPr id="240" name="wevoxの説明"/>
          <p:cNvSpPr txBox="1"/>
          <p:nvPr/>
        </p:nvSpPr>
        <p:spPr>
          <a:xfrm>
            <a:off x="853937" y="432036"/>
            <a:ext cx="1576198" cy="330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1800">
                <a:latin typeface="ヒラギノ角ゴ ProN W6"/>
                <a:ea typeface="ヒラギノ角ゴ ProN W6"/>
                <a:cs typeface="ヒラギノ角ゴ ProN W6"/>
                <a:sym typeface="ヒラギノ角ゴ ProN W6"/>
              </a:defRPr>
            </a:lvl1pPr>
          </a:lstStyle>
          <a:p>
            <a:pPr/>
            <a:r>
              <a:t>wevoxの説明</a:t>
            </a:r>
          </a:p>
        </p:txBody>
      </p:sp>
      <p:sp>
        <p:nvSpPr>
          <p:cNvPr id="241" name="四角形"/>
          <p:cNvSpPr/>
          <p:nvPr/>
        </p:nvSpPr>
        <p:spPr>
          <a:xfrm>
            <a:off x="2056039" y="6373252"/>
            <a:ext cx="4273720" cy="441693"/>
          </a:xfrm>
          <a:prstGeom prst="rect">
            <a:avLst/>
          </a:prstGeom>
          <a:ln w="38100">
            <a:solidFill>
              <a:srgbClr val="57AAA5"/>
            </a:solidFill>
            <a:prstDash val="sysDot"/>
            <a:miter lim="400000"/>
          </a:ln>
        </p:spPr>
        <p:txBody>
          <a:bodyPr lIns="50800" tIns="50800" rIns="50800" bIns="50800" anchor="ctr"/>
          <a:lstStyle/>
          <a:p>
            <a:pPr>
              <a:defRPr sz="2400"/>
            </a:pPr>
          </a:p>
        </p:txBody>
      </p:sp>
      <p:sp>
        <p:nvSpPr>
          <p:cNvPr id="242" name="四角形"/>
          <p:cNvSpPr/>
          <p:nvPr/>
        </p:nvSpPr>
        <p:spPr>
          <a:xfrm>
            <a:off x="2022075" y="7653056"/>
            <a:ext cx="4300395" cy="731356"/>
          </a:xfrm>
          <a:prstGeom prst="rect">
            <a:avLst/>
          </a:prstGeom>
          <a:ln w="38100">
            <a:solidFill>
              <a:schemeClr val="accent5"/>
            </a:solidFill>
            <a:prstDash val="sysDot"/>
            <a:miter lim="400000"/>
          </a:ln>
        </p:spPr>
        <p:txBody>
          <a:bodyPr lIns="50800" tIns="50800" rIns="50800" bIns="50800" anchor="ctr"/>
          <a:lstStyle/>
          <a:p>
            <a:pPr>
              <a:defRPr sz="2400"/>
            </a:pPr>
          </a:p>
        </p:txBody>
      </p:sp>
      <p:pic>
        <p:nvPicPr>
          <p:cNvPr id="243" name="the-mouse-cursor-3184905_960_720.png" descr="the-mouse-cursor-3184905_960_720.png"/>
          <p:cNvPicPr>
            <a:picLocks noChangeAspect="1"/>
          </p:cNvPicPr>
          <p:nvPr/>
        </p:nvPicPr>
        <p:blipFill>
          <a:blip r:embed="rId3">
            <a:extLst/>
          </a:blip>
          <a:srcRect l="60780" t="0" r="0" b="0"/>
          <a:stretch>
            <a:fillRect/>
          </a:stretch>
        </p:blipFill>
        <p:spPr>
          <a:xfrm>
            <a:off x="2657731" y="8283323"/>
            <a:ext cx="347308" cy="540553"/>
          </a:xfrm>
          <a:prstGeom prst="rect">
            <a:avLst/>
          </a:prstGeom>
          <a:ln w="12700">
            <a:miter lim="400000"/>
          </a:ln>
        </p:spPr>
      </p:pic>
      <p:sp>
        <p:nvSpPr>
          <p:cNvPr id="244" name="ベンチマークと比較して、自己成長は良いスコアが出ていますが、…"/>
          <p:cNvSpPr txBox="1"/>
          <p:nvPr/>
        </p:nvSpPr>
        <p:spPr>
          <a:xfrm>
            <a:off x="1843836" y="927035"/>
            <a:ext cx="9317128" cy="863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2400"/>
            </a:pPr>
            <a:r>
              <a:t>ベンチマークと比較して、</a:t>
            </a:r>
            <a:r>
              <a:rPr>
                <a:solidFill>
                  <a:srgbClr val="57AAA5"/>
                </a:solidFill>
                <a:latin typeface="ヒラギノ角ゴ ProN W6"/>
                <a:ea typeface="ヒラギノ角ゴ ProN W6"/>
                <a:cs typeface="ヒラギノ角ゴ ProN W6"/>
                <a:sym typeface="ヒラギノ角ゴ ProN W6"/>
              </a:rPr>
              <a:t>自己成長</a:t>
            </a:r>
            <a:r>
              <a:t>は良いスコアが出ていますが、</a:t>
            </a:r>
          </a:p>
          <a:p>
            <a:pPr>
              <a:defRPr sz="2400"/>
            </a:pPr>
            <a:r>
              <a:rPr>
                <a:solidFill>
                  <a:schemeClr val="accent5">
                    <a:hueOff val="-444211"/>
                    <a:satOff val="-14915"/>
                    <a:lumOff val="22857"/>
                  </a:schemeClr>
                </a:solidFill>
                <a:latin typeface="ヒラギノ角ゴ ProN W6"/>
                <a:ea typeface="ヒラギノ角ゴ ProN W6"/>
                <a:cs typeface="ヒラギノ角ゴ ProN W6"/>
                <a:sym typeface="ヒラギノ角ゴ ProN W6"/>
              </a:rPr>
              <a:t>承認</a:t>
            </a:r>
            <a:r>
              <a:t>や</a:t>
            </a:r>
            <a:r>
              <a:rPr>
                <a:solidFill>
                  <a:schemeClr val="accent5">
                    <a:hueOff val="-444211"/>
                    <a:satOff val="-14915"/>
                    <a:lumOff val="22857"/>
                  </a:schemeClr>
                </a:solidFill>
                <a:latin typeface="ヒラギノ角ゴ ProN W6"/>
                <a:ea typeface="ヒラギノ角ゴ ProN W6"/>
                <a:cs typeface="ヒラギノ角ゴ ProN W6"/>
                <a:sym typeface="ヒラギノ角ゴ ProN W6"/>
              </a:rPr>
              <a:t>支援</a:t>
            </a:r>
            <a:r>
              <a:t>のスコアはあまり良くないようです</a:t>
            </a:r>
          </a:p>
        </p:txBody>
      </p:sp>
      <p:sp>
        <p:nvSpPr>
          <p:cNvPr id="245" name="四角形"/>
          <p:cNvSpPr/>
          <p:nvPr/>
        </p:nvSpPr>
        <p:spPr>
          <a:xfrm>
            <a:off x="6458764" y="5401285"/>
            <a:ext cx="4498993" cy="1483853"/>
          </a:xfrm>
          <a:prstGeom prst="rect">
            <a:avLst/>
          </a:prstGeom>
          <a:ln w="38100">
            <a:solidFill>
              <a:schemeClr val="accent5"/>
            </a:solidFill>
            <a:prstDash val="sysDot"/>
            <a:miter lim="400000"/>
          </a:ln>
        </p:spPr>
        <p:txBody>
          <a:bodyPr lIns="50800" tIns="50800" rIns="50800" bIns="50800" anchor="ctr"/>
          <a:lstStyle/>
          <a:p>
            <a:pPr>
              <a:defRPr sz="2400"/>
            </a:pPr>
          </a:p>
        </p:txBody>
      </p:sp>
      <p:sp>
        <p:nvSpPr>
          <p:cNvPr id="246" name="クリック"/>
          <p:cNvSpPr txBox="1"/>
          <p:nvPr/>
        </p:nvSpPr>
        <p:spPr>
          <a:xfrm>
            <a:off x="2997200" y="8460491"/>
            <a:ext cx="1130301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000"/>
            </a:lvl1pPr>
          </a:lstStyle>
          <a:p>
            <a:pPr/>
            <a:r>
              <a:t>クリック</a:t>
            </a:r>
          </a:p>
        </p:txBody>
      </p:sp>
      <p:sp>
        <p:nvSpPr>
          <p:cNvPr id="247" name="前回からの変化"/>
          <p:cNvSpPr txBox="1"/>
          <p:nvPr/>
        </p:nvSpPr>
        <p:spPr>
          <a:xfrm>
            <a:off x="7738374" y="7266258"/>
            <a:ext cx="1714501" cy="330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800">
                <a:solidFill>
                  <a:schemeClr val="accent5"/>
                </a:solidFill>
                <a:latin typeface="ヒラギノ角ゴ ProN W6"/>
                <a:ea typeface="ヒラギノ角ゴ ProN W6"/>
                <a:cs typeface="ヒラギノ角ゴ ProN W6"/>
                <a:sym typeface="ヒラギノ角ゴ ProN W6"/>
              </a:defRPr>
            </a:lvl1pPr>
          </a:lstStyle>
          <a:p>
            <a:pPr/>
            <a:r>
              <a:t>前回からの変化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スライド番号"/>
          <p:cNvSpPr txBox="1"/>
          <p:nvPr>
            <p:ph type="sldNum" sz="quarter" idx="4294967295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250" name="線"/>
          <p:cNvSpPr/>
          <p:nvPr/>
        </p:nvSpPr>
        <p:spPr>
          <a:xfrm>
            <a:off x="872867" y="779190"/>
            <a:ext cx="11259066" cy="1"/>
          </a:xfrm>
          <a:prstGeom prst="line">
            <a:avLst/>
          </a:prstGeom>
          <a:ln w="25400">
            <a:solidFill>
              <a:srgbClr val="26BFB9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400"/>
            </a:pPr>
          </a:p>
        </p:txBody>
      </p:sp>
      <p:sp>
        <p:nvSpPr>
          <p:cNvPr id="251" name="線"/>
          <p:cNvSpPr/>
          <p:nvPr/>
        </p:nvSpPr>
        <p:spPr>
          <a:xfrm>
            <a:off x="872867" y="9037908"/>
            <a:ext cx="11259066" cy="1"/>
          </a:xfrm>
          <a:prstGeom prst="line">
            <a:avLst/>
          </a:prstGeom>
          <a:ln w="25400">
            <a:solidFill>
              <a:srgbClr val="26BFB9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400"/>
            </a:pPr>
          </a:p>
        </p:txBody>
      </p:sp>
      <p:sp>
        <p:nvSpPr>
          <p:cNvPr id="252" name="wevoxの説明"/>
          <p:cNvSpPr txBox="1"/>
          <p:nvPr/>
        </p:nvSpPr>
        <p:spPr>
          <a:xfrm>
            <a:off x="853937" y="432036"/>
            <a:ext cx="1576198" cy="330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1800">
                <a:latin typeface="ヒラギノ角ゴ ProN W6"/>
                <a:ea typeface="ヒラギノ角ゴ ProN W6"/>
                <a:cs typeface="ヒラギノ角ゴ ProN W6"/>
                <a:sym typeface="ヒラギノ角ゴ ProN W6"/>
              </a:defRPr>
            </a:lvl1pPr>
          </a:lstStyle>
          <a:p>
            <a:pPr/>
            <a:r>
              <a:t>wevoxの説明</a:t>
            </a:r>
          </a:p>
        </p:txBody>
      </p:sp>
      <p:pic>
        <p:nvPicPr>
          <p:cNvPr id="253" name="スクリーンショット 2018-07-04 1.17.29.png" descr="スクリーンショット 2018-07-04 1.17.29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64785" y="1829246"/>
            <a:ext cx="9875230" cy="7075800"/>
          </a:xfrm>
          <a:prstGeom prst="rect">
            <a:avLst/>
          </a:prstGeom>
          <a:ln w="6350">
            <a:solidFill>
              <a:srgbClr val="000000"/>
            </a:solidFill>
            <a:miter lim="400000"/>
          </a:ln>
        </p:spPr>
      </p:pic>
      <p:sp>
        <p:nvSpPr>
          <p:cNvPr id="254" name="四角形"/>
          <p:cNvSpPr/>
          <p:nvPr/>
        </p:nvSpPr>
        <p:spPr>
          <a:xfrm>
            <a:off x="1813443" y="7218294"/>
            <a:ext cx="9288122" cy="686182"/>
          </a:xfrm>
          <a:prstGeom prst="rect">
            <a:avLst/>
          </a:prstGeom>
          <a:ln w="38100">
            <a:solidFill>
              <a:schemeClr val="accent5">
                <a:hueOff val="-444211"/>
                <a:satOff val="-14915"/>
                <a:lumOff val="22857"/>
              </a:schemeClr>
            </a:solidFill>
            <a:prstDash val="sysDot"/>
            <a:miter lim="400000"/>
          </a:ln>
        </p:spPr>
        <p:txBody>
          <a:bodyPr lIns="50800" tIns="50800" rIns="50800" bIns="50800" anchor="ctr"/>
          <a:lstStyle/>
          <a:p>
            <a:pPr>
              <a:defRPr sz="2400"/>
            </a:pPr>
          </a:p>
        </p:txBody>
      </p:sp>
      <p:pic>
        <p:nvPicPr>
          <p:cNvPr id="255" name="the-mouse-cursor-3184905_960_720.png" descr="the-mouse-cursor-3184905_960_720.png"/>
          <p:cNvPicPr>
            <a:picLocks noChangeAspect="1"/>
          </p:cNvPicPr>
          <p:nvPr/>
        </p:nvPicPr>
        <p:blipFill>
          <a:blip r:embed="rId3">
            <a:extLst/>
          </a:blip>
          <a:srcRect l="60780" t="0" r="0" b="0"/>
          <a:stretch>
            <a:fillRect/>
          </a:stretch>
        </p:blipFill>
        <p:spPr>
          <a:xfrm>
            <a:off x="2545051" y="7663579"/>
            <a:ext cx="347308" cy="540552"/>
          </a:xfrm>
          <a:prstGeom prst="rect">
            <a:avLst/>
          </a:prstGeom>
          <a:ln w="12700">
            <a:miter lim="400000"/>
          </a:ln>
        </p:spPr>
      </p:pic>
      <p:sp>
        <p:nvSpPr>
          <p:cNvPr id="256" name="支援を見てみると、使命や目標の明示が足りていないようです"/>
          <p:cNvSpPr txBox="1"/>
          <p:nvPr/>
        </p:nvSpPr>
        <p:spPr>
          <a:xfrm>
            <a:off x="2178050" y="1090953"/>
            <a:ext cx="864870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2400"/>
            </a:pPr>
            <a:r>
              <a:t>支援を見てみると、</a:t>
            </a:r>
            <a:r>
              <a:rPr>
                <a:solidFill>
                  <a:schemeClr val="accent5">
                    <a:hueOff val="-444211"/>
                    <a:satOff val="-14915"/>
                    <a:lumOff val="22857"/>
                  </a:schemeClr>
                </a:solidFill>
                <a:latin typeface="ヒラギノ角ゴ ProN W6"/>
                <a:ea typeface="ヒラギノ角ゴ ProN W6"/>
                <a:cs typeface="ヒラギノ角ゴ ProN W6"/>
                <a:sym typeface="ヒラギノ角ゴ ProN W6"/>
              </a:rPr>
              <a:t>使命や目標の明示</a:t>
            </a:r>
            <a:r>
              <a:t>が足りていないようです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スライド番号"/>
          <p:cNvSpPr txBox="1"/>
          <p:nvPr>
            <p:ph type="sldNum" sz="quarter" idx="4294967295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259" name="線"/>
          <p:cNvSpPr/>
          <p:nvPr/>
        </p:nvSpPr>
        <p:spPr>
          <a:xfrm>
            <a:off x="872867" y="779190"/>
            <a:ext cx="11259066" cy="1"/>
          </a:xfrm>
          <a:prstGeom prst="line">
            <a:avLst/>
          </a:prstGeom>
          <a:ln w="25400">
            <a:solidFill>
              <a:srgbClr val="26BFB9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400"/>
            </a:pPr>
          </a:p>
        </p:txBody>
      </p:sp>
      <p:sp>
        <p:nvSpPr>
          <p:cNvPr id="260" name="線"/>
          <p:cNvSpPr/>
          <p:nvPr/>
        </p:nvSpPr>
        <p:spPr>
          <a:xfrm>
            <a:off x="872867" y="9037908"/>
            <a:ext cx="11259066" cy="1"/>
          </a:xfrm>
          <a:prstGeom prst="line">
            <a:avLst/>
          </a:prstGeom>
          <a:ln w="25400">
            <a:solidFill>
              <a:srgbClr val="26BFB9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400"/>
            </a:pPr>
          </a:p>
        </p:txBody>
      </p:sp>
      <p:sp>
        <p:nvSpPr>
          <p:cNvPr id="261" name="スコアの人数分布をみると、一部の人が理解できていないようです"/>
          <p:cNvSpPr txBox="1"/>
          <p:nvPr/>
        </p:nvSpPr>
        <p:spPr>
          <a:xfrm>
            <a:off x="1873250" y="1180339"/>
            <a:ext cx="925830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400"/>
            </a:lvl1pPr>
          </a:lstStyle>
          <a:p>
            <a:pPr/>
            <a:r>
              <a:t>スコアの人数分布をみると、一部の人が理解できていないようです</a:t>
            </a:r>
          </a:p>
        </p:txBody>
      </p:sp>
      <p:sp>
        <p:nvSpPr>
          <p:cNvPr id="262" name="wevoxの説明"/>
          <p:cNvSpPr txBox="1"/>
          <p:nvPr/>
        </p:nvSpPr>
        <p:spPr>
          <a:xfrm>
            <a:off x="853937" y="432036"/>
            <a:ext cx="1576198" cy="330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1800">
                <a:latin typeface="ヒラギノ角ゴ ProN W6"/>
                <a:ea typeface="ヒラギノ角ゴ ProN W6"/>
                <a:cs typeface="ヒラギノ角ゴ ProN W6"/>
                <a:sym typeface="ヒラギノ角ゴ ProN W6"/>
              </a:defRPr>
            </a:lvl1pPr>
          </a:lstStyle>
          <a:p>
            <a:pPr/>
            <a:r>
              <a:t>wevoxの説明</a:t>
            </a:r>
          </a:p>
        </p:txBody>
      </p:sp>
      <p:pic>
        <p:nvPicPr>
          <p:cNvPr id="263" name="スクリーンショット 2018-07-04 1.21.00.png" descr="スクリーンショット 2018-07-04 1.21.00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805081" y="1978362"/>
            <a:ext cx="9394638" cy="6988806"/>
          </a:xfrm>
          <a:prstGeom prst="rect">
            <a:avLst/>
          </a:prstGeom>
          <a:ln w="6350">
            <a:solidFill>
              <a:srgbClr val="000000"/>
            </a:solidFill>
            <a:miter lim="400000"/>
          </a:ln>
        </p:spPr>
      </p:pic>
      <p:sp>
        <p:nvSpPr>
          <p:cNvPr id="264" name="四角形"/>
          <p:cNvSpPr/>
          <p:nvPr/>
        </p:nvSpPr>
        <p:spPr>
          <a:xfrm>
            <a:off x="9545896" y="5242005"/>
            <a:ext cx="283884" cy="717390"/>
          </a:xfrm>
          <a:prstGeom prst="rect">
            <a:avLst/>
          </a:prstGeom>
          <a:ln w="38100">
            <a:solidFill>
              <a:schemeClr val="accent5">
                <a:hueOff val="-444211"/>
                <a:satOff val="-14915"/>
                <a:lumOff val="22857"/>
              </a:schemeClr>
            </a:solidFill>
            <a:prstDash val="sysDot"/>
            <a:miter lim="400000"/>
          </a:ln>
        </p:spPr>
        <p:txBody>
          <a:bodyPr lIns="50800" tIns="50800" rIns="50800" bIns="50800" anchor="ctr"/>
          <a:lstStyle/>
          <a:p>
            <a:pPr>
              <a:defRPr sz="2400"/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スライド番号"/>
          <p:cNvSpPr txBox="1"/>
          <p:nvPr>
            <p:ph type="sldNum" sz="quarter" idx="4294967295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267" name="線"/>
          <p:cNvSpPr/>
          <p:nvPr/>
        </p:nvSpPr>
        <p:spPr>
          <a:xfrm>
            <a:off x="872867" y="779190"/>
            <a:ext cx="11259066" cy="1"/>
          </a:xfrm>
          <a:prstGeom prst="line">
            <a:avLst/>
          </a:prstGeom>
          <a:ln w="25400">
            <a:solidFill>
              <a:srgbClr val="26BFB9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400"/>
            </a:pPr>
          </a:p>
        </p:txBody>
      </p:sp>
      <p:sp>
        <p:nvSpPr>
          <p:cNvPr id="268" name="線"/>
          <p:cNvSpPr/>
          <p:nvPr/>
        </p:nvSpPr>
        <p:spPr>
          <a:xfrm>
            <a:off x="872867" y="9037908"/>
            <a:ext cx="11259066" cy="1"/>
          </a:xfrm>
          <a:prstGeom prst="line">
            <a:avLst/>
          </a:prstGeom>
          <a:ln w="25400">
            <a:solidFill>
              <a:srgbClr val="26BFB9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400"/>
            </a:pPr>
          </a:p>
        </p:txBody>
      </p:sp>
      <p:sp>
        <p:nvSpPr>
          <p:cNvPr id="269" name="ワークショップ"/>
          <p:cNvSpPr txBox="1"/>
          <p:nvPr/>
        </p:nvSpPr>
        <p:spPr>
          <a:xfrm>
            <a:off x="872615" y="4157938"/>
            <a:ext cx="11259569" cy="14377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8100" tIns="38100" rIns="38100" bIns="38100" anchor="ctr">
            <a:normAutofit fontScale="100000" lnSpcReduction="0"/>
          </a:bodyPr>
          <a:lstStyle>
            <a:lvl1pPr>
              <a:spcBef>
                <a:spcPts val="800"/>
              </a:spcBef>
              <a:defRPr spc="415" sz="3200">
                <a:solidFill>
                  <a:srgbClr val="1A1919"/>
                </a:solidFill>
                <a:latin typeface="ヒラギノ角ゴ ProN W6"/>
                <a:ea typeface="ヒラギノ角ゴ ProN W6"/>
                <a:cs typeface="ヒラギノ角ゴ ProN W6"/>
                <a:sym typeface="ヒラギノ角ゴ ProN W6"/>
              </a:defRPr>
            </a:lvl1pPr>
          </a:lstStyle>
          <a:p>
            <a:pPr/>
            <a:r>
              <a:t>ワークショップ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線"/>
          <p:cNvSpPr/>
          <p:nvPr/>
        </p:nvSpPr>
        <p:spPr>
          <a:xfrm>
            <a:off x="872867" y="779190"/>
            <a:ext cx="11259066" cy="1"/>
          </a:xfrm>
          <a:prstGeom prst="line">
            <a:avLst/>
          </a:prstGeom>
          <a:ln w="25400">
            <a:solidFill>
              <a:srgbClr val="26BFB9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400"/>
            </a:pPr>
          </a:p>
        </p:txBody>
      </p:sp>
      <p:sp>
        <p:nvSpPr>
          <p:cNvPr id="272" name="線"/>
          <p:cNvSpPr/>
          <p:nvPr/>
        </p:nvSpPr>
        <p:spPr>
          <a:xfrm>
            <a:off x="872867" y="8974409"/>
            <a:ext cx="11259066" cy="1"/>
          </a:xfrm>
          <a:prstGeom prst="line">
            <a:avLst/>
          </a:prstGeom>
          <a:ln w="25400">
            <a:solidFill>
              <a:srgbClr val="26BFB9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400"/>
            </a:pPr>
          </a:p>
        </p:txBody>
      </p:sp>
      <p:sp>
        <p:nvSpPr>
          <p:cNvPr id="273" name="線"/>
          <p:cNvSpPr/>
          <p:nvPr/>
        </p:nvSpPr>
        <p:spPr>
          <a:xfrm>
            <a:off x="872867" y="779190"/>
            <a:ext cx="11259066" cy="1"/>
          </a:xfrm>
          <a:prstGeom prst="line">
            <a:avLst/>
          </a:prstGeom>
          <a:ln w="25400">
            <a:solidFill>
              <a:srgbClr val="26BFB9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400"/>
            </a:pPr>
          </a:p>
        </p:txBody>
      </p:sp>
      <p:sp>
        <p:nvSpPr>
          <p:cNvPr id="274" name="スライド番号"/>
          <p:cNvSpPr txBox="1"/>
          <p:nvPr>
            <p:ph type="sldNum" sz="quarter" idx="4294967295"/>
          </p:nvPr>
        </p:nvSpPr>
        <p:spPr>
          <a:xfrm>
            <a:off x="6295059" y="9251950"/>
            <a:ext cx="414682" cy="3048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/>
          <a:lstStyle>
            <a:lvl1pPr>
              <a:defRPr sz="1600">
                <a:solidFill>
                  <a:srgbClr val="53585F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  <p:sp>
        <p:nvSpPr>
          <p:cNvPr id="275" name="チームの結果を確認し、…"/>
          <p:cNvSpPr txBox="1"/>
          <p:nvPr/>
        </p:nvSpPr>
        <p:spPr>
          <a:xfrm>
            <a:off x="1267185" y="4318000"/>
            <a:ext cx="10748976" cy="1117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3200"/>
            </a:pPr>
            <a:r>
              <a:t>チームの結果を確認し、</a:t>
            </a:r>
          </a:p>
          <a:p>
            <a:pPr>
              <a:defRPr sz="3200"/>
            </a:pPr>
            <a:r>
              <a:t>ワークショップシート1の4つの項目を記入してください。</a:t>
            </a:r>
          </a:p>
        </p:txBody>
      </p:sp>
      <p:sp>
        <p:nvSpPr>
          <p:cNvPr id="276" name="ワークショップ1（15分）"/>
          <p:cNvSpPr txBox="1"/>
          <p:nvPr/>
        </p:nvSpPr>
        <p:spPr>
          <a:xfrm>
            <a:off x="3722395" y="2723887"/>
            <a:ext cx="5560010" cy="5702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u="sng"/>
            </a:lvl1pPr>
          </a:lstStyle>
          <a:p>
            <a:pPr/>
            <a:r>
              <a:t>ワークショップ1（15分）</a:t>
            </a:r>
          </a:p>
        </p:txBody>
      </p:sp>
      <p:pic>
        <p:nvPicPr>
          <p:cNvPr id="277" name="shutterstock_751651192.pdf" descr="shutterstock_751651192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957243" y="6222094"/>
            <a:ext cx="3587649" cy="269073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線"/>
          <p:cNvSpPr/>
          <p:nvPr/>
        </p:nvSpPr>
        <p:spPr>
          <a:xfrm>
            <a:off x="872867" y="779190"/>
            <a:ext cx="11259066" cy="1"/>
          </a:xfrm>
          <a:prstGeom prst="line">
            <a:avLst/>
          </a:prstGeom>
          <a:ln w="25400">
            <a:solidFill>
              <a:srgbClr val="26BFB9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400"/>
            </a:pPr>
          </a:p>
        </p:txBody>
      </p:sp>
      <p:sp>
        <p:nvSpPr>
          <p:cNvPr id="280" name="線"/>
          <p:cNvSpPr/>
          <p:nvPr/>
        </p:nvSpPr>
        <p:spPr>
          <a:xfrm>
            <a:off x="872867" y="8974409"/>
            <a:ext cx="11259066" cy="1"/>
          </a:xfrm>
          <a:prstGeom prst="line">
            <a:avLst/>
          </a:prstGeom>
          <a:ln w="25400">
            <a:solidFill>
              <a:srgbClr val="26BFB9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400"/>
            </a:pPr>
          </a:p>
        </p:txBody>
      </p:sp>
      <p:sp>
        <p:nvSpPr>
          <p:cNvPr id="281" name="線"/>
          <p:cNvSpPr/>
          <p:nvPr/>
        </p:nvSpPr>
        <p:spPr>
          <a:xfrm>
            <a:off x="872867" y="779190"/>
            <a:ext cx="11259066" cy="1"/>
          </a:xfrm>
          <a:prstGeom prst="line">
            <a:avLst/>
          </a:prstGeom>
          <a:ln w="25400">
            <a:solidFill>
              <a:srgbClr val="26BFB9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400"/>
            </a:pPr>
          </a:p>
        </p:txBody>
      </p:sp>
      <p:sp>
        <p:nvSpPr>
          <p:cNvPr id="282" name="スライド番号"/>
          <p:cNvSpPr txBox="1"/>
          <p:nvPr>
            <p:ph type="sldNum" sz="quarter" idx="4294967295"/>
          </p:nvPr>
        </p:nvSpPr>
        <p:spPr>
          <a:xfrm>
            <a:off x="6295059" y="9251950"/>
            <a:ext cx="414682" cy="3048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/>
          <a:lstStyle>
            <a:lvl1pPr>
              <a:defRPr sz="1600">
                <a:solidFill>
                  <a:srgbClr val="53585F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  <p:sp>
        <p:nvSpPr>
          <p:cNvPr id="283" name="シート1の結果を各々共有し、…"/>
          <p:cNvSpPr txBox="1"/>
          <p:nvPr/>
        </p:nvSpPr>
        <p:spPr>
          <a:xfrm>
            <a:off x="2808224" y="4176830"/>
            <a:ext cx="7388353" cy="1244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シート1の結果を各々共有し、</a:t>
            </a:r>
          </a:p>
          <a:p>
            <a:pPr/>
            <a:r>
              <a:t>気付いたことを話してみましょう。</a:t>
            </a:r>
          </a:p>
        </p:txBody>
      </p:sp>
      <p:sp>
        <p:nvSpPr>
          <p:cNvPr id="284" name="ワークショップ2（20分）"/>
          <p:cNvSpPr txBox="1"/>
          <p:nvPr/>
        </p:nvSpPr>
        <p:spPr>
          <a:xfrm>
            <a:off x="3839132" y="2757240"/>
            <a:ext cx="5560010" cy="5702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u="sng"/>
            </a:lvl1pPr>
          </a:lstStyle>
          <a:p>
            <a:pPr/>
            <a:r>
              <a:t>ワークショップ2（20分）</a:t>
            </a:r>
          </a:p>
        </p:txBody>
      </p:sp>
      <p:pic>
        <p:nvPicPr>
          <p:cNvPr id="285" name="shutterstock_678913321.jpg" descr="shutterstock_678913321.jpg"/>
          <p:cNvPicPr>
            <a:picLocks noChangeAspect="1"/>
          </p:cNvPicPr>
          <p:nvPr/>
        </p:nvPicPr>
        <p:blipFill>
          <a:blip r:embed="rId2">
            <a:extLst/>
          </a:blip>
          <a:srcRect l="0" t="8764" r="0" b="5840"/>
          <a:stretch>
            <a:fillRect/>
          </a:stretch>
        </p:blipFill>
        <p:spPr>
          <a:xfrm>
            <a:off x="7764651" y="6270791"/>
            <a:ext cx="4387817" cy="265049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線"/>
          <p:cNvSpPr/>
          <p:nvPr/>
        </p:nvSpPr>
        <p:spPr>
          <a:xfrm>
            <a:off x="872867" y="779190"/>
            <a:ext cx="11259066" cy="1"/>
          </a:xfrm>
          <a:prstGeom prst="line">
            <a:avLst/>
          </a:prstGeom>
          <a:ln w="25400">
            <a:solidFill>
              <a:srgbClr val="26BFB9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400"/>
            </a:pPr>
          </a:p>
        </p:txBody>
      </p:sp>
      <p:sp>
        <p:nvSpPr>
          <p:cNvPr id="288" name="線"/>
          <p:cNvSpPr/>
          <p:nvPr/>
        </p:nvSpPr>
        <p:spPr>
          <a:xfrm>
            <a:off x="872867" y="8974409"/>
            <a:ext cx="11259066" cy="1"/>
          </a:xfrm>
          <a:prstGeom prst="line">
            <a:avLst/>
          </a:prstGeom>
          <a:ln w="25400">
            <a:solidFill>
              <a:srgbClr val="26BFB9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400"/>
            </a:pPr>
          </a:p>
        </p:txBody>
      </p:sp>
      <p:sp>
        <p:nvSpPr>
          <p:cNvPr id="289" name="線"/>
          <p:cNvSpPr/>
          <p:nvPr/>
        </p:nvSpPr>
        <p:spPr>
          <a:xfrm>
            <a:off x="872867" y="779190"/>
            <a:ext cx="11259066" cy="1"/>
          </a:xfrm>
          <a:prstGeom prst="line">
            <a:avLst/>
          </a:prstGeom>
          <a:ln w="25400">
            <a:solidFill>
              <a:srgbClr val="26BFB9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400"/>
            </a:pPr>
          </a:p>
        </p:txBody>
      </p:sp>
      <p:sp>
        <p:nvSpPr>
          <p:cNvPr id="290" name="スライド番号"/>
          <p:cNvSpPr txBox="1"/>
          <p:nvPr>
            <p:ph type="sldNum" sz="quarter" idx="4294967295"/>
          </p:nvPr>
        </p:nvSpPr>
        <p:spPr>
          <a:xfrm>
            <a:off x="6295059" y="9251950"/>
            <a:ext cx="414682" cy="3048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/>
          <a:lstStyle>
            <a:lvl1pPr>
              <a:defRPr sz="1600">
                <a:solidFill>
                  <a:srgbClr val="53585F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  <p:sp>
        <p:nvSpPr>
          <p:cNvPr id="291" name="今回の結果を踏まえて、ネクストアクションを…"/>
          <p:cNvSpPr txBox="1"/>
          <p:nvPr/>
        </p:nvSpPr>
        <p:spPr>
          <a:xfrm>
            <a:off x="1627962" y="4071876"/>
            <a:ext cx="9748876" cy="1244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今回の結果を踏まえて、ネクストアクションを</a:t>
            </a:r>
          </a:p>
          <a:p>
            <a:pPr/>
            <a:r>
              <a:t>シート2に記入しましょう。</a:t>
            </a:r>
          </a:p>
        </p:txBody>
      </p:sp>
      <p:sp>
        <p:nvSpPr>
          <p:cNvPr id="292" name="ワークショップ3（10分）"/>
          <p:cNvSpPr txBox="1"/>
          <p:nvPr/>
        </p:nvSpPr>
        <p:spPr>
          <a:xfrm>
            <a:off x="3839132" y="2757240"/>
            <a:ext cx="5560010" cy="5702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u="sng"/>
            </a:lvl1pPr>
          </a:lstStyle>
          <a:p>
            <a:pPr/>
            <a:r>
              <a:t>ワークショップ3（10分）</a:t>
            </a:r>
          </a:p>
        </p:txBody>
      </p:sp>
      <p:pic>
        <p:nvPicPr>
          <p:cNvPr id="293" name="improvement74-1-768x531.jpg" descr="improvement74-1-768x531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015059" y="6060882"/>
            <a:ext cx="4055519" cy="280401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線"/>
          <p:cNvSpPr/>
          <p:nvPr/>
        </p:nvSpPr>
        <p:spPr>
          <a:xfrm>
            <a:off x="872867" y="779190"/>
            <a:ext cx="11259066" cy="1"/>
          </a:xfrm>
          <a:prstGeom prst="line">
            <a:avLst/>
          </a:prstGeom>
          <a:ln w="25400">
            <a:solidFill>
              <a:srgbClr val="26BFB9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400"/>
            </a:pPr>
          </a:p>
        </p:txBody>
      </p:sp>
      <p:sp>
        <p:nvSpPr>
          <p:cNvPr id="296" name="線"/>
          <p:cNvSpPr/>
          <p:nvPr/>
        </p:nvSpPr>
        <p:spPr>
          <a:xfrm>
            <a:off x="872867" y="8974409"/>
            <a:ext cx="11259066" cy="1"/>
          </a:xfrm>
          <a:prstGeom prst="line">
            <a:avLst/>
          </a:prstGeom>
          <a:ln w="25400">
            <a:solidFill>
              <a:srgbClr val="26BFB9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400"/>
            </a:pPr>
          </a:p>
        </p:txBody>
      </p:sp>
      <p:sp>
        <p:nvSpPr>
          <p:cNvPr id="297" name="線"/>
          <p:cNvSpPr/>
          <p:nvPr/>
        </p:nvSpPr>
        <p:spPr>
          <a:xfrm>
            <a:off x="872867" y="779190"/>
            <a:ext cx="11259066" cy="1"/>
          </a:xfrm>
          <a:prstGeom prst="line">
            <a:avLst/>
          </a:prstGeom>
          <a:ln w="25400">
            <a:solidFill>
              <a:srgbClr val="26BFB9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400"/>
            </a:pPr>
          </a:p>
        </p:txBody>
      </p:sp>
      <p:sp>
        <p:nvSpPr>
          <p:cNvPr id="298" name="スライド番号"/>
          <p:cNvSpPr txBox="1"/>
          <p:nvPr>
            <p:ph type="sldNum" sz="quarter" idx="4294967295"/>
          </p:nvPr>
        </p:nvSpPr>
        <p:spPr>
          <a:xfrm>
            <a:off x="6295059" y="9251950"/>
            <a:ext cx="414682" cy="3048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/>
          <a:lstStyle>
            <a:lvl1pPr>
              <a:defRPr sz="1600">
                <a:solidFill>
                  <a:srgbClr val="53585F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  <p:sp>
        <p:nvSpPr>
          <p:cNvPr id="299" name="シート2に記入したネクストアクションを…"/>
          <p:cNvSpPr txBox="1"/>
          <p:nvPr/>
        </p:nvSpPr>
        <p:spPr>
          <a:xfrm>
            <a:off x="2136140" y="4071876"/>
            <a:ext cx="8732521" cy="1244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シート2に記入したネクストアクションを</a:t>
            </a:r>
          </a:p>
          <a:p>
            <a:pPr/>
            <a:r>
              <a:t>各々共有してみましょう。</a:t>
            </a:r>
          </a:p>
        </p:txBody>
      </p:sp>
      <p:sp>
        <p:nvSpPr>
          <p:cNvPr id="300" name="ワークショップ4（15分）"/>
          <p:cNvSpPr txBox="1"/>
          <p:nvPr/>
        </p:nvSpPr>
        <p:spPr>
          <a:xfrm>
            <a:off x="3838218" y="2757240"/>
            <a:ext cx="5561839" cy="5702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u="sng"/>
            </a:lvl1pPr>
          </a:lstStyle>
          <a:p>
            <a:pPr/>
            <a:r>
              <a:t>ワークショップ4（15分）</a:t>
            </a:r>
          </a:p>
        </p:txBody>
      </p:sp>
      <p:pic>
        <p:nvPicPr>
          <p:cNvPr id="301" name="shutterstock_678913321.jpg" descr="shutterstock_678913321.jpg"/>
          <p:cNvPicPr>
            <a:picLocks noChangeAspect="1"/>
          </p:cNvPicPr>
          <p:nvPr/>
        </p:nvPicPr>
        <p:blipFill>
          <a:blip r:embed="rId2">
            <a:extLst/>
          </a:blip>
          <a:srcRect l="0" t="8764" r="0" b="5840"/>
          <a:stretch>
            <a:fillRect/>
          </a:stretch>
        </p:blipFill>
        <p:spPr>
          <a:xfrm>
            <a:off x="7764651" y="6270791"/>
            <a:ext cx="4387817" cy="265049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_rels/theme1.xml.rels><?xml version="1.0" encoding="UTF-8"?>
<Relationships xmlns="http://schemas.openxmlformats.org/package/2006/relationships"><Relationship Id="rId1" Type="http://schemas.openxmlformats.org/officeDocument/2006/relationships/image" Target="../media/image1.png"/></Relationships>

</file>

<file path=ppt/theme/_rels/theme2.xml.rels><?xml version="1.0" encoding="UTF-8"?>
<Relationships xmlns="http://schemas.openxmlformats.org/package/2006/relationships"><Relationship Id="rId1" Type="http://schemas.openxmlformats.org/officeDocument/2006/relationships/image" Target="../media/image2.png"/></Relationships>
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ヒラギノ角ゴ ProN W3"/>
        <a:ea typeface="ヒラギノ角ゴ ProN W3"/>
        <a:cs typeface="ヒラギノ角ゴ ProN W3"/>
      </a:majorFont>
      <a:minorFont>
        <a:latin typeface="ヒラギノ角ゴ ProN W3"/>
        <a:ea typeface="ヒラギノ角ゴ ProN W3"/>
        <a:cs typeface="ヒラギノ角ゴ ProN W3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>
          <a:outerShdw sx="100000" sy="100000" kx="0" ky="0" algn="b" rotWithShape="0" blurRad="38100" dist="25400" dir="540000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ヒラギノ角ゴ ProN W3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ヒラギノ角ゴ ProN W3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ヒラギノ角ゴ ProN W3"/>
        <a:ea typeface="ヒラギノ角ゴ ProN W3"/>
        <a:cs typeface="ヒラギノ角ゴ ProN W3"/>
      </a:majorFont>
      <a:minorFont>
        <a:latin typeface="ヒラギノ角ゴ ProN W3"/>
        <a:ea typeface="ヒラギノ角ゴ ProN W3"/>
        <a:cs typeface="ヒラギノ角ゴ ProN W3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>
          <a:outerShdw sx="100000" sy="100000" kx="0" ky="0" algn="b" rotWithShape="0" blurRad="38100" dist="25400" dir="540000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ヒラギノ角ゴ ProN W3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ヒラギノ角ゴ ProN W3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