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753600" cy="130048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7789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7789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7789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7789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7789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7789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7789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7789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77893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12" name="本文レベル1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/>
          <p:nvPr>
            <p:ph type="pic" sz="half" idx="13"/>
          </p:nvPr>
        </p:nvSpPr>
        <p:spPr>
          <a:xfrm>
            <a:off x="1219200" y="3349625"/>
            <a:ext cx="7315200" cy="44291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タイトルテキスト"/>
          <p:cNvSpPr txBox="1"/>
          <p:nvPr>
            <p:ph type="title"/>
          </p:nvPr>
        </p:nvSpPr>
        <p:spPr>
          <a:xfrm>
            <a:off x="952500" y="7883525"/>
            <a:ext cx="7848600" cy="1066800"/>
          </a:xfrm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22" name="本文レベル1…"/>
          <p:cNvSpPr txBox="1"/>
          <p:nvPr>
            <p:ph type="body" sz="quarter" idx="1"/>
          </p:nvPr>
        </p:nvSpPr>
        <p:spPr>
          <a:xfrm>
            <a:off x="952500" y="8959850"/>
            <a:ext cx="7848600" cy="847725"/>
          </a:xfrm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/>
          <p:nvPr>
            <p:ph type="title"/>
          </p:nvPr>
        </p:nvSpPr>
        <p:spPr>
          <a:xfrm>
            <a:off x="952500" y="5264150"/>
            <a:ext cx="7848600" cy="2476500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3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/>
          <p:nvPr>
            <p:ph type="pic" sz="quarter" idx="13"/>
          </p:nvPr>
        </p:nvSpPr>
        <p:spPr>
          <a:xfrm>
            <a:off x="5038725" y="3321050"/>
            <a:ext cx="4000500" cy="61626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" name="タイトルテキスト"/>
          <p:cNvSpPr txBox="1"/>
          <p:nvPr>
            <p:ph type="title"/>
          </p:nvPr>
        </p:nvSpPr>
        <p:spPr>
          <a:xfrm>
            <a:off x="714375" y="3321050"/>
            <a:ext cx="4000500" cy="2990850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pPr/>
            <a:r>
              <a:t>タイトルテキスト</a:t>
            </a:r>
          </a:p>
        </p:txBody>
      </p:sp>
      <p:sp>
        <p:nvSpPr>
          <p:cNvPr id="40" name="本文レベル1…"/>
          <p:cNvSpPr txBox="1"/>
          <p:nvPr>
            <p:ph type="body" sz="quarter" idx="1"/>
          </p:nvPr>
        </p:nvSpPr>
        <p:spPr>
          <a:xfrm>
            <a:off x="714375" y="6388100"/>
            <a:ext cx="4000500" cy="3086100"/>
          </a:xfrm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/>
          <p:nvPr>
            <p:ph type="title"/>
          </p:nvPr>
        </p:nvSpPr>
        <p:spPr>
          <a:xfrm>
            <a:off x="714375" y="3035300"/>
            <a:ext cx="8324850" cy="1619250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49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/>
          <p:nvPr>
            <p:ph type="title"/>
          </p:nvPr>
        </p:nvSpPr>
        <p:spPr>
          <a:xfrm>
            <a:off x="714375" y="3035300"/>
            <a:ext cx="8324850" cy="1619250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57" name="本文レベル1…"/>
          <p:cNvSpPr txBox="1"/>
          <p:nvPr>
            <p:ph type="body" sz="half" idx="1"/>
          </p:nvPr>
        </p:nvSpPr>
        <p:spPr>
          <a:xfrm>
            <a:off x="714375" y="4787900"/>
            <a:ext cx="8324850" cy="4714875"/>
          </a:xfrm>
          <a:prstGeom prst="rect">
            <a:avLst/>
          </a:prstGeom>
        </p:spPr>
        <p:txBody>
          <a:bodyPr anchor="ctr"/>
          <a:lstStyle>
            <a:lvl1pPr marL="583406" indent="-583406" algn="l">
              <a:spcBef>
                <a:spcPts val="5600"/>
              </a:spcBef>
              <a:buSzPct val="145000"/>
              <a:buChar char="•"/>
              <a:defRPr sz="4200"/>
            </a:lvl1pPr>
            <a:lvl2pPr marL="1027906" indent="-583406" algn="l">
              <a:spcBef>
                <a:spcPts val="5600"/>
              </a:spcBef>
              <a:buSzPct val="145000"/>
              <a:buChar char="•"/>
              <a:defRPr sz="4200"/>
            </a:lvl2pPr>
            <a:lvl3pPr marL="1472406" indent="-583406" algn="l">
              <a:spcBef>
                <a:spcPts val="5600"/>
              </a:spcBef>
              <a:buSzPct val="145000"/>
              <a:buChar char="•"/>
              <a:defRPr sz="4200"/>
            </a:lvl3pPr>
            <a:lvl4pPr marL="1916906" indent="-583406" algn="l">
              <a:spcBef>
                <a:spcPts val="5600"/>
              </a:spcBef>
              <a:buSzPct val="145000"/>
              <a:buChar char="•"/>
              <a:defRPr sz="4200"/>
            </a:lvl4pPr>
            <a:lvl5pPr marL="2361406" indent="-583406" algn="l">
              <a:spcBef>
                <a:spcPts val="5600"/>
              </a:spcBef>
              <a:buSzPct val="145000"/>
              <a:buChar char="•"/>
              <a:defRPr sz="42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/>
          <p:nvPr>
            <p:ph type="pic" sz="quarter" idx="13"/>
          </p:nvPr>
        </p:nvSpPr>
        <p:spPr>
          <a:xfrm>
            <a:off x="5038725" y="4787900"/>
            <a:ext cx="4000500" cy="47148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6" name="タイトルテキスト"/>
          <p:cNvSpPr txBox="1"/>
          <p:nvPr>
            <p:ph type="title"/>
          </p:nvPr>
        </p:nvSpPr>
        <p:spPr>
          <a:xfrm>
            <a:off x="714375" y="3035300"/>
            <a:ext cx="8324850" cy="1619250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67" name="本文レベル1…"/>
          <p:cNvSpPr txBox="1"/>
          <p:nvPr>
            <p:ph type="body" sz="quarter" idx="1"/>
          </p:nvPr>
        </p:nvSpPr>
        <p:spPr>
          <a:xfrm>
            <a:off x="714375" y="4787900"/>
            <a:ext cx="4000500" cy="4714875"/>
          </a:xfrm>
          <a:prstGeom prst="rect">
            <a:avLst/>
          </a:prstGeom>
        </p:spPr>
        <p:txBody>
          <a:bodyPr anchor="ctr"/>
          <a:lstStyle>
            <a:lvl1pPr marL="440871" indent="-440871" algn="l">
              <a:spcBef>
                <a:spcPts val="4200"/>
              </a:spcBef>
              <a:buSzPct val="145000"/>
              <a:buChar char="•"/>
              <a:defRPr sz="3600"/>
            </a:lvl1pPr>
            <a:lvl2pPr marL="783771" indent="-440871" algn="l">
              <a:spcBef>
                <a:spcPts val="4200"/>
              </a:spcBef>
              <a:buSzPct val="145000"/>
              <a:buChar char="•"/>
              <a:defRPr sz="3600"/>
            </a:lvl2pPr>
            <a:lvl3pPr marL="1126671" indent="-440871" algn="l">
              <a:spcBef>
                <a:spcPts val="4200"/>
              </a:spcBef>
              <a:buSzPct val="145000"/>
              <a:buChar char="•"/>
              <a:defRPr sz="3600"/>
            </a:lvl3pPr>
            <a:lvl4pPr marL="1469571" indent="-440871" algn="l">
              <a:spcBef>
                <a:spcPts val="4200"/>
              </a:spcBef>
              <a:buSzPct val="145000"/>
              <a:buChar char="•"/>
              <a:defRPr sz="3600"/>
            </a:lvl4pPr>
            <a:lvl5pPr marL="1812471" indent="-440871" algn="l">
              <a:spcBef>
                <a:spcPts val="4200"/>
              </a:spcBef>
              <a:buSzPct val="145000"/>
              <a:buChar char="•"/>
              <a:defRPr sz="36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/>
          <p:nvPr>
            <p:ph type="sldNum" sz="quarter" idx="2"/>
          </p:nvPr>
        </p:nvSpPr>
        <p:spPr>
          <a:xfrm>
            <a:off x="4662931" y="9817100"/>
            <a:ext cx="422657" cy="3302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/>
          <p:nvPr>
            <p:ph type="body" sz="half" idx="1"/>
          </p:nvPr>
        </p:nvSpPr>
        <p:spPr>
          <a:xfrm>
            <a:off x="714375" y="3797300"/>
            <a:ext cx="8324850" cy="5410200"/>
          </a:xfrm>
          <a:prstGeom prst="rect">
            <a:avLst/>
          </a:prstGeom>
        </p:spPr>
        <p:txBody>
          <a:bodyPr anchor="ctr"/>
          <a:lstStyle>
            <a:lvl1pPr marL="583406" indent="-583406" algn="l">
              <a:spcBef>
                <a:spcPts val="5600"/>
              </a:spcBef>
              <a:buSzPct val="145000"/>
              <a:buChar char="•"/>
              <a:defRPr sz="4200"/>
            </a:lvl1pPr>
            <a:lvl2pPr marL="1027906" indent="-583406" algn="l">
              <a:spcBef>
                <a:spcPts val="5600"/>
              </a:spcBef>
              <a:buSzPct val="145000"/>
              <a:buChar char="•"/>
              <a:defRPr sz="4200"/>
            </a:lvl2pPr>
            <a:lvl3pPr marL="1472406" indent="-583406" algn="l">
              <a:spcBef>
                <a:spcPts val="5600"/>
              </a:spcBef>
              <a:buSzPct val="145000"/>
              <a:buChar char="•"/>
              <a:defRPr sz="4200"/>
            </a:lvl3pPr>
            <a:lvl4pPr marL="1916906" indent="-583406" algn="l">
              <a:spcBef>
                <a:spcPts val="5600"/>
              </a:spcBef>
              <a:buSzPct val="145000"/>
              <a:buChar char="•"/>
              <a:defRPr sz="4200"/>
            </a:lvl4pPr>
            <a:lvl5pPr marL="2361406" indent="-583406" algn="l">
              <a:spcBef>
                <a:spcPts val="5600"/>
              </a:spcBef>
              <a:buSzPct val="145000"/>
              <a:buChar char="•"/>
              <a:defRPr sz="42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/>
          <p:nvPr>
            <p:ph type="pic" sz="quarter" idx="13"/>
          </p:nvPr>
        </p:nvSpPr>
        <p:spPr>
          <a:xfrm>
            <a:off x="5038725" y="6664325"/>
            <a:ext cx="4000500" cy="28289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イメージ"/>
          <p:cNvSpPr/>
          <p:nvPr>
            <p:ph type="pic" sz="quarter" idx="14"/>
          </p:nvPr>
        </p:nvSpPr>
        <p:spPr>
          <a:xfrm>
            <a:off x="5038725" y="3511550"/>
            <a:ext cx="4000500" cy="28289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5" name="イメージ"/>
          <p:cNvSpPr/>
          <p:nvPr>
            <p:ph type="pic" sz="quarter" idx="15"/>
          </p:nvPr>
        </p:nvSpPr>
        <p:spPr>
          <a:xfrm>
            <a:off x="714375" y="3511550"/>
            <a:ext cx="4000500" cy="5981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6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952500" y="7616825"/>
            <a:ext cx="7848600" cy="48260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/>
          <p:nvPr>
            <p:ph type="body" sz="quarter" idx="14"/>
          </p:nvPr>
        </p:nvSpPr>
        <p:spPr>
          <a:xfrm>
            <a:off x="952500" y="5537200"/>
            <a:ext cx="7848600" cy="1473200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4400"/>
            </a:lvl1pPr>
          </a:lstStyle>
          <a:p>
            <a:pPr/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/>
          <p:nvPr>
            <p:ph type="pic" idx="13"/>
          </p:nvPr>
        </p:nvSpPr>
        <p:spPr>
          <a:xfrm>
            <a:off x="0" y="2844800"/>
            <a:ext cx="97536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/>
          <p:nvPr>
            <p:ph type="title"/>
          </p:nvPr>
        </p:nvSpPr>
        <p:spPr>
          <a:xfrm>
            <a:off x="952500" y="4073525"/>
            <a:ext cx="7848600" cy="24765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b">
            <a:normAutofit fontScale="100000" lnSpcReduction="0"/>
          </a:bodyPr>
          <a:lstStyle/>
          <a:p>
            <a:pPr/>
            <a:r>
              <a:t>タイトルテキスト</a:t>
            </a:r>
          </a:p>
        </p:txBody>
      </p:sp>
      <p:sp>
        <p:nvSpPr>
          <p:cNvPr id="3" name="本文レベル1…"/>
          <p:cNvSpPr txBox="1"/>
          <p:nvPr>
            <p:ph type="body" idx="1"/>
          </p:nvPr>
        </p:nvSpPr>
        <p:spPr>
          <a:xfrm>
            <a:off x="952500" y="6626225"/>
            <a:ext cx="7848600" cy="84772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normAutofit fontScale="100000" lnSpcReduction="0"/>
          </a:bodyPr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/>
          <p:nvPr>
            <p:ph type="sldNum" sz="quarter" idx="2"/>
          </p:nvPr>
        </p:nvSpPr>
        <p:spPr>
          <a:xfrm>
            <a:off x="4688585" y="9817100"/>
            <a:ext cx="371349" cy="373633"/>
          </a:xfrm>
          <a:prstGeom prst="rect">
            <a:avLst/>
          </a:prstGeom>
          <a:ln w="3175">
            <a:miter lim="400000"/>
          </a:ln>
        </p:spPr>
        <p:txBody>
          <a:bodyPr wrap="none" lIns="38100" tIns="38100" rIns="38100" bIns="38100">
            <a:spAutoFit/>
          </a:bodyPr>
          <a:lstStyle>
            <a:lvl1pPr>
              <a:defRPr sz="20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0" marR="0" indent="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77893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77893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228600" algn="ctr" defTabSz="77893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457200" algn="ctr" defTabSz="77893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685800" algn="ctr" defTabSz="77893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914400" algn="ctr" defTabSz="77893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1143000" algn="ctr" defTabSz="77893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1371600" algn="ctr" defTabSz="77893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1600200" algn="ctr" defTabSz="77893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1828800" algn="ctr" defTabSz="778933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7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線"/>
          <p:cNvSpPr/>
          <p:nvPr/>
        </p:nvSpPr>
        <p:spPr>
          <a:xfrm>
            <a:off x="439848" y="936215"/>
            <a:ext cx="8873904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400"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120" name="管理職向け…"/>
          <p:cNvSpPr txBox="1"/>
          <p:nvPr/>
        </p:nvSpPr>
        <p:spPr>
          <a:xfrm>
            <a:off x="2812542" y="7963728"/>
            <a:ext cx="4128517" cy="10922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>
              <a:defRPr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管理職向け</a:t>
            </a:r>
          </a:p>
          <a:p>
            <a:pPr>
              <a:defRPr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ワークショップキット</a:t>
            </a:r>
          </a:p>
        </p:txBody>
      </p:sp>
      <p:pic>
        <p:nvPicPr>
          <p:cNvPr id="121" name="shutterstock_678913321.jpg" descr="shutterstock_678913321.jpg"/>
          <p:cNvPicPr>
            <a:picLocks noChangeAspect="1"/>
          </p:cNvPicPr>
          <p:nvPr/>
        </p:nvPicPr>
        <p:blipFill>
          <a:blip r:embed="rId2">
            <a:extLst/>
          </a:blip>
          <a:srcRect l="0" t="8764" r="0" b="5840"/>
          <a:stretch>
            <a:fillRect/>
          </a:stretch>
        </p:blipFill>
        <p:spPr>
          <a:xfrm>
            <a:off x="1564878" y="3600053"/>
            <a:ext cx="6623872" cy="4001204"/>
          </a:xfrm>
          <a:prstGeom prst="rect">
            <a:avLst/>
          </a:prstGeom>
          <a:ln w="3175">
            <a:miter lim="400000"/>
          </a:ln>
        </p:spPr>
      </p:pic>
      <p:sp>
        <p:nvSpPr>
          <p:cNvPr id="122" name="Ver1.0(2018年07月01日)"/>
          <p:cNvSpPr txBox="1"/>
          <p:nvPr/>
        </p:nvSpPr>
        <p:spPr>
          <a:xfrm>
            <a:off x="3380231" y="9418309"/>
            <a:ext cx="2993137" cy="3302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000">
                <a:solidFill>
                  <a:srgbClr val="D6D5D5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Ver1.0(2018年07月01日)</a:t>
            </a:r>
          </a:p>
        </p:txBody>
      </p:sp>
      <p:pic>
        <p:nvPicPr>
          <p:cNvPr id="123" name="ロゴ文字あり.png" descr="ロゴ文字あり.png"/>
          <p:cNvPicPr>
            <a:picLocks noChangeAspect="1"/>
          </p:cNvPicPr>
          <p:nvPr/>
        </p:nvPicPr>
        <p:blipFill>
          <a:blip r:embed="rId3">
            <a:extLst/>
          </a:blip>
          <a:srcRect l="28329" t="31736" r="28329" b="40140"/>
          <a:stretch>
            <a:fillRect/>
          </a:stretch>
        </p:blipFill>
        <p:spPr>
          <a:xfrm>
            <a:off x="3242468" y="3136306"/>
            <a:ext cx="3268584" cy="758169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線"/>
          <p:cNvSpPr/>
          <p:nvPr/>
        </p:nvSpPr>
        <p:spPr>
          <a:xfrm>
            <a:off x="439848" y="936215"/>
            <a:ext cx="8873904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400"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126" name="テキスト"/>
          <p:cNvSpPr txBox="1"/>
          <p:nvPr/>
        </p:nvSpPr>
        <p:spPr>
          <a:xfrm>
            <a:off x="4525530" y="2455443"/>
            <a:ext cx="393701" cy="381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4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pPr/>
            <a:r>
              <a:t>　</a:t>
            </a:r>
          </a:p>
        </p:txBody>
      </p:sp>
      <p:sp>
        <p:nvSpPr>
          <p:cNvPr id="127" name="wevoxの結果を最大限活用し、組織のエンゲージメントを高めるためには…"/>
          <p:cNvSpPr txBox="1"/>
          <p:nvPr/>
        </p:nvSpPr>
        <p:spPr>
          <a:xfrm>
            <a:off x="1030490" y="2338159"/>
            <a:ext cx="7692620" cy="17018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wevoxの結果を最大限活用し、組織のエンゲージメントを高めるためには</a:t>
            </a:r>
          </a:p>
          <a:p>
            <a:pPr defTabSz="584200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rPr u="sng"/>
              <a:t>管理職の方にもwevoxを活用いただくことが重要</a:t>
            </a:r>
            <a:r>
              <a:t>です。</a:t>
            </a:r>
          </a:p>
          <a:p>
            <a:pPr defTabSz="584200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</a:p>
          <a:p>
            <a:pPr defTabSz="584200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本ワークショップは、管理職の方にwevoxの見方や結果を理解いただき、</a:t>
            </a:r>
          </a:p>
          <a:p>
            <a:pPr defTabSz="584200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組織やチームの改善に活かしていただくために作成しました。</a:t>
            </a:r>
          </a:p>
        </p:txBody>
      </p:sp>
      <p:pic>
        <p:nvPicPr>
          <p:cNvPr id="128" name="線" descr="線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9838" y="1878962"/>
            <a:ext cx="753924" cy="101601"/>
          </a:xfrm>
          <a:prstGeom prst="rect">
            <a:avLst/>
          </a:prstGeom>
        </p:spPr>
      </p:pic>
      <p:graphicFrame>
        <p:nvGraphicFramePr>
          <p:cNvPr id="130" name="表"/>
          <p:cNvGraphicFramePr/>
          <p:nvPr/>
        </p:nvGraphicFramePr>
        <p:xfrm>
          <a:off x="1086963" y="8511911"/>
          <a:ext cx="7556408" cy="341490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{2708684C-4D16-4618-839F-0558EEFCDFE6}</a:tableStyleId>
              </a:tblPr>
              <a:tblGrid>
                <a:gridCol w="1507288"/>
                <a:gridCol w="6049119"/>
              </a:tblGrid>
              <a:tr h="569151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>
                          <a:latin typeface="游ゴシック体 ミディアム"/>
                          <a:ea typeface="游ゴシック体 ミディアム"/>
                          <a:cs typeface="游ゴシック体 ミディアム"/>
                          <a:sym typeface="游ゴシック体 ミディアム"/>
                        </a:rPr>
                        <a:t>所要時間：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>
                          <a:latin typeface="游ゴシック体 ミディアム"/>
                          <a:ea typeface="游ゴシック体 ミディアム"/>
                          <a:cs typeface="游ゴシック体 ミディアム"/>
                          <a:sym typeface="游ゴシック体 ミディアム"/>
                        </a:rPr>
                        <a:t>1時間30分程度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miter lim="400000"/>
                    </a:lnR>
                    <a:lnT w="12700">
                      <a:miter lim="400000"/>
                    </a:lnT>
                  </a:tcPr>
                </a:tc>
              </a:tr>
              <a:tr h="569151">
                <a:tc rowSpan="3"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>
                          <a:latin typeface="游ゴシック体 ミディアム"/>
                          <a:ea typeface="游ゴシック体 ミディアム"/>
                          <a:cs typeface="游ゴシック体 ミディアム"/>
                          <a:sym typeface="游ゴシック体 ミディアム"/>
                        </a:rPr>
                        <a:t>必要な物：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游ゴシック体 ミディアム"/>
                          <a:ea typeface="游ゴシック体 ミディアム"/>
                          <a:cs typeface="游ゴシック体 ミディアム"/>
                          <a:sym typeface="游ゴシック体 ミディアム"/>
                        </a:defRPr>
                      </a:pPr>
                      <a:r>
                        <a:t>ワークショップ用シート </a:t>
                      </a:r>
                      <a:r>
                        <a:rPr sz="1600"/>
                        <a:t>※本資料に含まれております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miter lim="400000"/>
                    </a:lnR>
                  </a:tcPr>
                </a:tc>
              </a:tr>
              <a:tr h="569151">
                <a:tc vMerge="1"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>
                          <a:latin typeface="游ゴシック体 ミディアム"/>
                          <a:ea typeface="游ゴシック体 ミディアム"/>
                          <a:cs typeface="游ゴシック体 ミディアム"/>
                          <a:sym typeface="游ゴシック体 ミディアム"/>
                        </a:rPr>
                        <a:t>ボールペン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miter lim="400000"/>
                    </a:lnR>
                  </a:tcPr>
                </a:tc>
              </a:tr>
              <a:tr h="569151">
                <a:tc vMerge="1"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>
                          <a:latin typeface="游ゴシック体 ミディアム"/>
                          <a:ea typeface="游ゴシック体 ミディアム"/>
                          <a:cs typeface="游ゴシック体 ミディアム"/>
                          <a:sym typeface="游ゴシック体 ミディアム"/>
                        </a:rPr>
                        <a:t>wevoxの結果が確認できるデバイス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miter lim="400000"/>
                    </a:lnR>
                  </a:tcPr>
                </a:tc>
              </a:tr>
              <a:tr h="569151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>
                          <a:latin typeface="游ゴシック体 ミディアム"/>
                          <a:ea typeface="游ゴシック体 ミディアム"/>
                          <a:cs typeface="游ゴシック体 ミディアム"/>
                          <a:sym typeface="游ゴシック体 ミディアム"/>
                        </a:rPr>
                        <a:t>開催場所：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>
                          <a:latin typeface="游ゴシック体 ミディアム"/>
                          <a:ea typeface="游ゴシック体 ミディアム"/>
                          <a:cs typeface="游ゴシック体 ミディアム"/>
                          <a:sym typeface="游ゴシック体 ミディアム"/>
                        </a:rPr>
                        <a:t>会議室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miter lim="400000"/>
                    </a:lnR>
                  </a:tcPr>
                </a:tc>
              </a:tr>
              <a:tr h="569151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>
                          <a:latin typeface="游ゴシック体 ミディアム"/>
                          <a:ea typeface="游ゴシック体 ミディアム"/>
                          <a:cs typeface="游ゴシック体 ミディアム"/>
                          <a:sym typeface="游ゴシック体 ミディアム"/>
                        </a:rPr>
                        <a:t>参加人数：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游ゴシック体 ミディアム"/>
                          <a:ea typeface="游ゴシック体 ミディアム"/>
                          <a:cs typeface="游ゴシック体 ミディアム"/>
                          <a:sym typeface="游ゴシック体 ミディアム"/>
                        </a:defRPr>
                      </a:pPr>
                      <a:r>
                        <a:t>3名〜20名程度 </a:t>
                      </a:r>
                      <a:r>
                        <a:rPr sz="1600"/>
                        <a:t>※一班 4名程度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45" name="グループ"/>
          <p:cNvGrpSpPr/>
          <p:nvPr/>
        </p:nvGrpSpPr>
        <p:grpSpPr>
          <a:xfrm>
            <a:off x="1797102" y="4342971"/>
            <a:ext cx="6136130" cy="2987302"/>
            <a:chOff x="0" y="0"/>
            <a:chExt cx="6136129" cy="2987300"/>
          </a:xfrm>
        </p:grpSpPr>
        <p:sp>
          <p:nvSpPr>
            <p:cNvPr id="131" name="円形"/>
            <p:cNvSpPr/>
            <p:nvPr/>
          </p:nvSpPr>
          <p:spPr>
            <a:xfrm>
              <a:off x="0" y="0"/>
              <a:ext cx="1473200" cy="1473200"/>
            </a:xfrm>
            <a:prstGeom prst="ellipse">
              <a:avLst/>
            </a:prstGeom>
            <a:noFill/>
            <a:ln w="38100" cap="flat">
              <a:solidFill>
                <a:srgbClr val="26BFB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</a:p>
          </p:txBody>
        </p:sp>
        <p:sp>
          <p:nvSpPr>
            <p:cNvPr id="132" name="サーベイ…"/>
            <p:cNvSpPr txBox="1"/>
            <p:nvPr/>
          </p:nvSpPr>
          <p:spPr>
            <a:xfrm>
              <a:off x="189674" y="406400"/>
              <a:ext cx="1093852" cy="67310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584200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サーベイ</a:t>
              </a:r>
            </a:p>
            <a:p>
              <a:pPr defTabSz="584200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実施</a:t>
              </a:r>
            </a:p>
          </p:txBody>
        </p:sp>
        <p:sp>
          <p:nvSpPr>
            <p:cNvPr id="133" name="線"/>
            <p:cNvSpPr/>
            <p:nvPr/>
          </p:nvSpPr>
          <p:spPr>
            <a:xfrm>
              <a:off x="1650201" y="736600"/>
              <a:ext cx="557636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</a:p>
          </p:txBody>
        </p:sp>
        <p:sp>
          <p:nvSpPr>
            <p:cNvPr id="134" name="線"/>
            <p:cNvSpPr/>
            <p:nvPr/>
          </p:nvSpPr>
          <p:spPr>
            <a:xfrm>
              <a:off x="721793" y="2456027"/>
              <a:ext cx="4692543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</a:p>
          </p:txBody>
        </p:sp>
        <p:sp>
          <p:nvSpPr>
            <p:cNvPr id="135" name="図. wevox改善サイクル"/>
            <p:cNvSpPr txBox="1"/>
            <p:nvPr/>
          </p:nvSpPr>
          <p:spPr>
            <a:xfrm>
              <a:off x="1848935" y="2657101"/>
              <a:ext cx="2468881" cy="33020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584200">
                <a:defRPr sz="1800">
                  <a:solidFill>
                    <a:srgbClr val="929292"/>
                  </a:solidFill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lvl1pPr>
            </a:lstStyle>
            <a:p>
              <a:pPr/>
              <a:r>
                <a:t>図. wevox改善サイクル</a:t>
              </a:r>
            </a:p>
          </p:txBody>
        </p:sp>
        <p:sp>
          <p:nvSpPr>
            <p:cNvPr id="136" name="円形"/>
            <p:cNvSpPr/>
            <p:nvPr/>
          </p:nvSpPr>
          <p:spPr>
            <a:xfrm>
              <a:off x="2346775" y="6350"/>
              <a:ext cx="1473201" cy="1473200"/>
            </a:xfrm>
            <a:prstGeom prst="ellipse">
              <a:avLst/>
            </a:prstGeom>
            <a:noFill/>
            <a:ln w="38100" cap="flat">
              <a:solidFill>
                <a:srgbClr val="26BFB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</a:p>
          </p:txBody>
        </p:sp>
        <p:sp>
          <p:nvSpPr>
            <p:cNvPr id="137" name="結果確認"/>
            <p:cNvSpPr txBox="1"/>
            <p:nvPr/>
          </p:nvSpPr>
          <p:spPr>
            <a:xfrm>
              <a:off x="2569025" y="584200"/>
              <a:ext cx="1028701" cy="33020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584200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lvl1pPr>
            </a:lstStyle>
            <a:p>
              <a:pPr/>
              <a:r>
                <a:t>結果確認</a:t>
              </a:r>
            </a:p>
          </p:txBody>
        </p:sp>
        <p:sp>
          <p:nvSpPr>
            <p:cNvPr id="138" name="円形"/>
            <p:cNvSpPr/>
            <p:nvPr/>
          </p:nvSpPr>
          <p:spPr>
            <a:xfrm>
              <a:off x="4662929" y="6350"/>
              <a:ext cx="1473201" cy="1473200"/>
            </a:xfrm>
            <a:prstGeom prst="ellipse">
              <a:avLst/>
            </a:prstGeom>
            <a:noFill/>
            <a:ln w="38100" cap="flat">
              <a:solidFill>
                <a:srgbClr val="26BFB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24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</a:p>
          </p:txBody>
        </p:sp>
        <p:sp>
          <p:nvSpPr>
            <p:cNvPr id="139" name="アクション"/>
            <p:cNvSpPr txBox="1"/>
            <p:nvPr/>
          </p:nvSpPr>
          <p:spPr>
            <a:xfrm>
              <a:off x="4770879" y="584200"/>
              <a:ext cx="1257301" cy="33020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584200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lvl1pPr>
            </a:lstStyle>
            <a:p>
              <a:pPr/>
              <a:r>
                <a:t>アクション</a:t>
              </a:r>
            </a:p>
          </p:txBody>
        </p:sp>
        <p:sp>
          <p:nvSpPr>
            <p:cNvPr id="140" name="線"/>
            <p:cNvSpPr/>
            <p:nvPr/>
          </p:nvSpPr>
          <p:spPr>
            <a:xfrm>
              <a:off x="3962634" y="736600"/>
              <a:ext cx="557636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</a:p>
          </p:txBody>
        </p:sp>
        <p:sp>
          <p:nvSpPr>
            <p:cNvPr id="141" name="ワークショップ…"/>
            <p:cNvSpPr txBox="1"/>
            <p:nvPr/>
          </p:nvSpPr>
          <p:spPr>
            <a:xfrm>
              <a:off x="3351627" y="1653463"/>
              <a:ext cx="1779652" cy="6731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584200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ワークショップ</a:t>
              </a:r>
            </a:p>
            <a:p>
              <a:pPr defTabSz="584200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実施</a:t>
              </a:r>
            </a:p>
          </p:txBody>
        </p:sp>
        <p:sp>
          <p:nvSpPr>
            <p:cNvPr id="142" name="線"/>
            <p:cNvSpPr/>
            <p:nvPr/>
          </p:nvSpPr>
          <p:spPr>
            <a:xfrm flipV="1">
              <a:off x="4241452" y="1029582"/>
              <a:ext cx="1" cy="46901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custDash>
                <a:ds d="200000" sp="200000"/>
              </a:custDash>
              <a:miter lim="400000"/>
              <a:tailEnd type="triangle" w="med" len="med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</a:p>
          </p:txBody>
        </p:sp>
        <p:sp>
          <p:nvSpPr>
            <p:cNvPr id="143" name="線"/>
            <p:cNvSpPr/>
            <p:nvPr/>
          </p:nvSpPr>
          <p:spPr>
            <a:xfrm flipH="1">
              <a:off x="736600" y="1633452"/>
              <a:ext cx="1" cy="80010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</a:p>
          </p:txBody>
        </p:sp>
        <p:sp>
          <p:nvSpPr>
            <p:cNvPr id="144" name="線"/>
            <p:cNvSpPr/>
            <p:nvPr/>
          </p:nvSpPr>
          <p:spPr>
            <a:xfrm>
              <a:off x="5399529" y="1633452"/>
              <a:ext cx="1" cy="80010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</a:p>
          </p:txBody>
        </p:sp>
      </p:grpSp>
      <p:sp>
        <p:nvSpPr>
          <p:cNvPr id="146" name="ワークショップ詳細"/>
          <p:cNvSpPr txBox="1"/>
          <p:nvPr/>
        </p:nvSpPr>
        <p:spPr>
          <a:xfrm>
            <a:off x="3575050" y="7797115"/>
            <a:ext cx="2603501" cy="3556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2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ワークショップ詳細</a:t>
            </a:r>
          </a:p>
        </p:txBody>
      </p:sp>
      <p:sp>
        <p:nvSpPr>
          <p:cNvPr id="147" name="はじめに"/>
          <p:cNvSpPr txBox="1"/>
          <p:nvPr/>
        </p:nvSpPr>
        <p:spPr>
          <a:xfrm>
            <a:off x="4273550" y="1465738"/>
            <a:ext cx="1206501" cy="3556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2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はじめに</a:t>
            </a:r>
          </a:p>
        </p:txBody>
      </p:sp>
      <p:pic>
        <p:nvPicPr>
          <p:cNvPr id="148" name="線" descr="線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9838" y="8262463"/>
            <a:ext cx="753924" cy="101601"/>
          </a:xfrm>
          <a:prstGeom prst="rect">
            <a:avLst/>
          </a:prstGeom>
        </p:spPr>
      </p:pic>
      <p:sp>
        <p:nvSpPr>
          <p:cNvPr id="150" name="スライド番号"/>
          <p:cNvSpPr txBox="1"/>
          <p:nvPr>
            <p:ph type="sldNum" sz="quarter" idx="4294967295"/>
          </p:nvPr>
        </p:nvSpPr>
        <p:spPr>
          <a:xfrm>
            <a:off x="4761738" y="12326411"/>
            <a:ext cx="230125" cy="37363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線"/>
          <p:cNvSpPr/>
          <p:nvPr/>
        </p:nvSpPr>
        <p:spPr>
          <a:xfrm>
            <a:off x="439848" y="936215"/>
            <a:ext cx="8873904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400"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pic>
        <p:nvPicPr>
          <p:cNvPr id="153" name="線" descr="線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9838" y="2129676"/>
            <a:ext cx="753924" cy="101601"/>
          </a:xfrm>
          <a:prstGeom prst="rect">
            <a:avLst/>
          </a:prstGeom>
        </p:spPr>
      </p:pic>
      <p:sp>
        <p:nvSpPr>
          <p:cNvPr id="155" name="ワークショップを行う上での注意点"/>
          <p:cNvSpPr txBox="1"/>
          <p:nvPr/>
        </p:nvSpPr>
        <p:spPr>
          <a:xfrm>
            <a:off x="2393949" y="1626542"/>
            <a:ext cx="4965701" cy="381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>
              <a:defRPr sz="24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pPr>
            <a:r>
              <a:t>ワークショップを行う上での</a:t>
            </a:r>
            <a:r>
              <a:rPr>
                <a:solidFill>
                  <a:schemeClr val="accent5"/>
                </a:solidFill>
              </a:rPr>
              <a:t>注意点</a:t>
            </a:r>
          </a:p>
        </p:txBody>
      </p:sp>
      <p:grpSp>
        <p:nvGrpSpPr>
          <p:cNvPr id="161" name="グループ"/>
          <p:cNvGrpSpPr/>
          <p:nvPr/>
        </p:nvGrpSpPr>
        <p:grpSpPr>
          <a:xfrm>
            <a:off x="884885" y="2685169"/>
            <a:ext cx="7983830" cy="2874600"/>
            <a:chOff x="0" y="0"/>
            <a:chExt cx="7983829" cy="2874599"/>
          </a:xfrm>
        </p:grpSpPr>
        <p:sp>
          <p:nvSpPr>
            <p:cNvPr id="156" name="円形"/>
            <p:cNvSpPr/>
            <p:nvPr/>
          </p:nvSpPr>
          <p:spPr>
            <a:xfrm>
              <a:off x="151785" y="456703"/>
              <a:ext cx="635001" cy="635001"/>
            </a:xfrm>
            <a:prstGeom prst="ellipse">
              <a:avLst/>
            </a:prstGeom>
            <a:solidFill>
              <a:srgbClr val="57AAA5"/>
            </a:solidFill>
            <a:ln w="3175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</a:p>
          </p:txBody>
        </p:sp>
        <p:sp>
          <p:nvSpPr>
            <p:cNvPr id="157" name="1"/>
            <p:cNvSpPr txBox="1"/>
            <p:nvPr/>
          </p:nvSpPr>
          <p:spPr>
            <a:xfrm>
              <a:off x="330233" y="571004"/>
              <a:ext cx="278105" cy="40640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>
                <a:defRPr sz="2600">
                  <a:solidFill>
                    <a:srgbClr val="FFFFFF"/>
                  </a:solidFill>
                  <a:latin typeface="游ゴシック体 ボールド"/>
                  <a:ea typeface="游ゴシック体 ボールド"/>
                  <a:cs typeface="游ゴシック体 ボールド"/>
                  <a:sym typeface="游ゴシック体 ボールド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58" name="wevoxの結果が見れる環境で"/>
            <p:cNvSpPr txBox="1"/>
            <p:nvPr/>
          </p:nvSpPr>
          <p:spPr>
            <a:xfrm>
              <a:off x="975240" y="596404"/>
              <a:ext cx="3744292" cy="35560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>
                <a:defRPr sz="2200">
                  <a:latin typeface="游ゴシック体 ボールド"/>
                  <a:ea typeface="游ゴシック体 ボールド"/>
                  <a:cs typeface="游ゴシック体 ボールド"/>
                  <a:sym typeface="游ゴシック体 ボールド"/>
                </a:defRPr>
              </a:lvl1pPr>
            </a:lstStyle>
            <a:p>
              <a:pPr/>
              <a:r>
                <a:t>wevoxの結果が見れる環境で</a:t>
              </a:r>
            </a:p>
          </p:txBody>
        </p:sp>
        <p:pic>
          <p:nvPicPr>
            <p:cNvPr id="159" name="shutterstock_751651192.pdf" descr="shutterstock_751651192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554135" y="0"/>
              <a:ext cx="2064544" cy="1548408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160" name="本ワークショップはwevoxの結果を見ながら実施します。…"/>
            <p:cNvSpPr txBox="1"/>
            <p:nvPr/>
          </p:nvSpPr>
          <p:spPr>
            <a:xfrm>
              <a:off x="0" y="1541099"/>
              <a:ext cx="7983830" cy="13335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/>
            <a:p>
              <a:pPr algn="l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本ワークショップはwevoxの結果を見ながら実施します。</a:t>
              </a:r>
            </a:p>
            <a:p>
              <a:pPr algn="l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rPr>
                  <a:latin typeface="游ゴシック体 ボールド"/>
                  <a:ea typeface="游ゴシック体 ボールド"/>
                  <a:cs typeface="游ゴシック体 ボールド"/>
                  <a:sym typeface="游ゴシック体 ボールド"/>
                </a:rPr>
                <a:t>ネットがつながる環境で、自身のPCを見ながら</a:t>
              </a:r>
              <a:r>
                <a:t>実施するのがオススメです。</a:t>
              </a:r>
            </a:p>
            <a:p>
              <a:pPr algn="l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どうしてもネットがつながらない場合は、結果画面を印刷するなどの準備を</a:t>
              </a:r>
            </a:p>
            <a:p>
              <a:pPr algn="l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してください。</a:t>
              </a:r>
            </a:p>
          </p:txBody>
        </p:sp>
      </p:grpSp>
      <p:grpSp>
        <p:nvGrpSpPr>
          <p:cNvPr id="167" name="グループ"/>
          <p:cNvGrpSpPr/>
          <p:nvPr/>
        </p:nvGrpSpPr>
        <p:grpSpPr>
          <a:xfrm>
            <a:off x="892428" y="6010900"/>
            <a:ext cx="7968744" cy="2726176"/>
            <a:chOff x="0" y="0"/>
            <a:chExt cx="7968742" cy="2726175"/>
          </a:xfrm>
        </p:grpSpPr>
        <p:sp>
          <p:nvSpPr>
            <p:cNvPr id="162" name="円形"/>
            <p:cNvSpPr/>
            <p:nvPr/>
          </p:nvSpPr>
          <p:spPr>
            <a:xfrm>
              <a:off x="84391" y="320476"/>
              <a:ext cx="635001" cy="635001"/>
            </a:xfrm>
            <a:prstGeom prst="ellipse">
              <a:avLst/>
            </a:prstGeom>
            <a:solidFill>
              <a:srgbClr val="57AAA5"/>
            </a:solidFill>
            <a:ln w="3175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</a:p>
          </p:txBody>
        </p:sp>
        <p:sp>
          <p:nvSpPr>
            <p:cNvPr id="163" name="2"/>
            <p:cNvSpPr txBox="1"/>
            <p:nvPr/>
          </p:nvSpPr>
          <p:spPr>
            <a:xfrm>
              <a:off x="262839" y="434776"/>
              <a:ext cx="278105" cy="4064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>
              <a:lvl1pPr>
                <a:defRPr sz="2600">
                  <a:solidFill>
                    <a:srgbClr val="FFFFFF"/>
                  </a:solidFill>
                  <a:latin typeface="游ゴシック体 ボールド"/>
                  <a:ea typeface="游ゴシック体 ボールド"/>
                  <a:cs typeface="游ゴシック体 ボールド"/>
                  <a:sym typeface="游ゴシック体 ボールド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64" name="グループ毎に話しやすい環境で"/>
            <p:cNvSpPr txBox="1"/>
            <p:nvPr/>
          </p:nvSpPr>
          <p:spPr>
            <a:xfrm>
              <a:off x="908848" y="460176"/>
              <a:ext cx="3955797" cy="3556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>
                <a:defRPr sz="2200">
                  <a:latin typeface="游ゴシック体 ボールド"/>
                  <a:ea typeface="游ゴシック体 ボールド"/>
                  <a:cs typeface="游ゴシック体 ボールド"/>
                  <a:sym typeface="游ゴシック体 ボールド"/>
                </a:defRPr>
              </a:lvl1pPr>
            </a:lstStyle>
            <a:p>
              <a:pPr/>
              <a:r>
                <a:t>グループ毎に話しやすい環境で</a:t>
              </a:r>
            </a:p>
          </p:txBody>
        </p:sp>
        <p:sp>
          <p:nvSpPr>
            <p:cNvPr id="165" name="本ワークショップは4人程度のグループに分かれてディスカッションします。…"/>
            <p:cNvSpPr txBox="1"/>
            <p:nvPr/>
          </p:nvSpPr>
          <p:spPr>
            <a:xfrm>
              <a:off x="0" y="1392675"/>
              <a:ext cx="7968742" cy="13335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/>
            <a:p>
              <a:pPr algn="l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本ワークショップは4人程度のグループに分かれてディスカッションします。</a:t>
              </a:r>
            </a:p>
            <a:p>
              <a:pPr algn="l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机を繋げたりして、グループ毎に話しやすい環境を作ってください。</a:t>
              </a:r>
            </a:p>
            <a:p>
              <a:pPr algn="l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またこのときのメンバーは</a:t>
              </a:r>
              <a:r>
                <a:rPr>
                  <a:latin typeface="游ゴシック体 ボールド"/>
                  <a:ea typeface="游ゴシック体 ボールド"/>
                  <a:cs typeface="游ゴシック体 ボールド"/>
                  <a:sym typeface="游ゴシック体 ボールド"/>
                </a:rPr>
                <a:t>「同じ部署」や「同じ職種」など、</a:t>
              </a:r>
              <a:endParaRPr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endParaRPr>
            </a:p>
            <a:p>
              <a:pPr algn="l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rPr>
                  <a:latin typeface="游ゴシック体 ボールド"/>
                  <a:ea typeface="游ゴシック体 ボールド"/>
                  <a:cs typeface="游ゴシック体 ボールド"/>
                  <a:sym typeface="游ゴシック体 ボールド"/>
                </a:rPr>
                <a:t>比較できるメンバー</a:t>
              </a:r>
              <a:r>
                <a:t>が望ましいです。</a:t>
              </a:r>
            </a:p>
          </p:txBody>
        </p:sp>
        <p:pic>
          <p:nvPicPr>
            <p:cNvPr id="166" name="improvement172.pdf" descr="improvement172.pdf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19767" r="0" b="18431"/>
            <a:stretch>
              <a:fillRect/>
            </a:stretch>
          </p:blipFill>
          <p:spPr>
            <a:xfrm>
              <a:off x="5544648" y="0"/>
              <a:ext cx="2064682" cy="1276001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grpSp>
        <p:nvGrpSpPr>
          <p:cNvPr id="173" name="グループ"/>
          <p:cNvGrpSpPr/>
          <p:nvPr/>
        </p:nvGrpSpPr>
        <p:grpSpPr>
          <a:xfrm>
            <a:off x="913574" y="9188206"/>
            <a:ext cx="7926452" cy="2631178"/>
            <a:chOff x="0" y="0"/>
            <a:chExt cx="7926451" cy="2631176"/>
          </a:xfrm>
        </p:grpSpPr>
        <p:sp>
          <p:nvSpPr>
            <p:cNvPr id="168" name="円形"/>
            <p:cNvSpPr/>
            <p:nvPr/>
          </p:nvSpPr>
          <p:spPr>
            <a:xfrm>
              <a:off x="72732" y="227966"/>
              <a:ext cx="635001" cy="635001"/>
            </a:xfrm>
            <a:prstGeom prst="ellipse">
              <a:avLst/>
            </a:prstGeom>
            <a:solidFill>
              <a:srgbClr val="57AAA5"/>
            </a:solidFill>
            <a:ln w="3175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</a:p>
          </p:txBody>
        </p:sp>
        <p:sp>
          <p:nvSpPr>
            <p:cNvPr id="169" name="3"/>
            <p:cNvSpPr txBox="1"/>
            <p:nvPr/>
          </p:nvSpPr>
          <p:spPr>
            <a:xfrm>
              <a:off x="251180" y="342266"/>
              <a:ext cx="278106" cy="4064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>
              <a:lvl1pPr>
                <a:defRPr sz="2600">
                  <a:solidFill>
                    <a:srgbClr val="FFFFFF"/>
                  </a:solidFill>
                  <a:latin typeface="游ゴシック体 ボールド"/>
                  <a:ea typeface="游ゴシック体 ボールド"/>
                  <a:cs typeface="游ゴシック体 ボールド"/>
                  <a:sym typeface="游ゴシック体 ボールド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70" name="参加者が考えて話す時間にフォーカス"/>
            <p:cNvSpPr txBox="1"/>
            <p:nvPr/>
          </p:nvSpPr>
          <p:spPr>
            <a:xfrm>
              <a:off x="913410" y="367666"/>
              <a:ext cx="4819143" cy="3556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>
                <a:defRPr sz="2200">
                  <a:latin typeface="游ゴシック体 ボールド"/>
                  <a:ea typeface="游ゴシック体 ボールド"/>
                  <a:cs typeface="游ゴシック体 ボールド"/>
                  <a:sym typeface="游ゴシック体 ボールド"/>
                </a:defRPr>
              </a:lvl1pPr>
            </a:lstStyle>
            <a:p>
              <a:pPr/>
              <a:r>
                <a:t>参加者が考えて話す時間にフォーカス</a:t>
              </a:r>
            </a:p>
          </p:txBody>
        </p:sp>
        <p:sp>
          <p:nvSpPr>
            <p:cNvPr id="171" name="最も重要なポイントは、参加者に「考える時間」と「話す時間」をきちんと…"/>
            <p:cNvSpPr txBox="1"/>
            <p:nvPr/>
          </p:nvSpPr>
          <p:spPr>
            <a:xfrm>
              <a:off x="0" y="1297676"/>
              <a:ext cx="7926451" cy="133350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/>
            <a:p>
              <a:pPr algn="l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最も重要なポイントは、参加者に</a:t>
              </a:r>
              <a:r>
                <a:rPr>
                  <a:latin typeface="游ゴシック体 ボールド"/>
                  <a:ea typeface="游ゴシック体 ボールド"/>
                  <a:cs typeface="游ゴシック体 ボールド"/>
                  <a:sym typeface="游ゴシック体 ボールド"/>
                </a:rPr>
                <a:t>「考える時間」と「話す時間」</a:t>
              </a:r>
              <a:r>
                <a:t>をきちんと</a:t>
              </a:r>
            </a:p>
            <a:p>
              <a:pPr algn="l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与えることです。時間を取りインプットしたものを</a:t>
              </a:r>
            </a:p>
            <a:p>
              <a:pPr algn="l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アウトプットすることで、チーム状態への理解が深まります。</a:t>
              </a:r>
            </a:p>
            <a:p>
              <a:pPr algn="l">
                <a:defRPr sz="1800">
                  <a:latin typeface="游ゴシック体 ミディアム"/>
                  <a:ea typeface="游ゴシック体 ミディアム"/>
                  <a:cs typeface="游ゴシック体 ミディアム"/>
                  <a:sym typeface="游ゴシック体 ミディアム"/>
                </a:defRPr>
              </a:pPr>
              <a:r>
                <a:t>時間が短いようであれば、延長する等十分な時間を取ってください。</a:t>
              </a:r>
            </a:p>
          </p:txBody>
        </p:sp>
        <p:pic>
          <p:nvPicPr>
            <p:cNvPr id="172" name="improvement74-1-768x531.jpg" descr="improvement74-1-768x531.jp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938230" y="0"/>
              <a:ext cx="1577849" cy="1090935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</p:grpSp>
      <p:sp>
        <p:nvSpPr>
          <p:cNvPr id="174" name="スライド番号"/>
          <p:cNvSpPr txBox="1"/>
          <p:nvPr>
            <p:ph type="sldNum" sz="quarter" idx="4294967295"/>
          </p:nvPr>
        </p:nvSpPr>
        <p:spPr>
          <a:xfrm>
            <a:off x="4761738" y="12326411"/>
            <a:ext cx="230125" cy="37363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線"/>
          <p:cNvSpPr/>
          <p:nvPr/>
        </p:nvSpPr>
        <p:spPr>
          <a:xfrm>
            <a:off x="439848" y="936215"/>
            <a:ext cx="8873904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400"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pic>
        <p:nvPicPr>
          <p:cNvPr id="177" name="線" descr="線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99838" y="1853186"/>
            <a:ext cx="753924" cy="101601"/>
          </a:xfrm>
          <a:prstGeom prst="rect">
            <a:avLst/>
          </a:prstGeom>
        </p:spPr>
      </p:pic>
      <p:sp>
        <p:nvSpPr>
          <p:cNvPr id="179" name="ワークショップの流れ"/>
          <p:cNvSpPr txBox="1"/>
          <p:nvPr/>
        </p:nvSpPr>
        <p:spPr>
          <a:xfrm>
            <a:off x="3308349" y="1350052"/>
            <a:ext cx="3136901" cy="381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4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ワークショップの流れ</a:t>
            </a:r>
          </a:p>
        </p:txBody>
      </p:sp>
      <p:sp>
        <p:nvSpPr>
          <p:cNvPr id="180" name="本サービスを導入した目的を説明"/>
          <p:cNvSpPr txBox="1"/>
          <p:nvPr/>
        </p:nvSpPr>
        <p:spPr>
          <a:xfrm>
            <a:off x="1422493" y="3068781"/>
            <a:ext cx="3898901" cy="3302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0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本サービスを導入した目的を説明</a:t>
            </a:r>
          </a:p>
        </p:txBody>
      </p:sp>
      <p:sp>
        <p:nvSpPr>
          <p:cNvPr id="181" name="ワークショップとwevoxの説明（P7~13）"/>
          <p:cNvSpPr txBox="1"/>
          <p:nvPr/>
        </p:nvSpPr>
        <p:spPr>
          <a:xfrm>
            <a:off x="1374078" y="5649088"/>
            <a:ext cx="4969003" cy="3302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0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ワークショップとwevoxの説明（P7~13）</a:t>
            </a:r>
          </a:p>
        </p:txBody>
      </p:sp>
      <p:sp>
        <p:nvSpPr>
          <p:cNvPr id="182" name="ワークショップシートの(1)を実施（P15）"/>
          <p:cNvSpPr txBox="1"/>
          <p:nvPr/>
        </p:nvSpPr>
        <p:spPr>
          <a:xfrm>
            <a:off x="1381317" y="9340673"/>
            <a:ext cx="4954525" cy="3302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0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ワークショップシートの(1)を実施（P15）</a:t>
            </a:r>
          </a:p>
        </p:txBody>
      </p:sp>
      <p:sp>
        <p:nvSpPr>
          <p:cNvPr id="183" name="線"/>
          <p:cNvSpPr/>
          <p:nvPr/>
        </p:nvSpPr>
        <p:spPr>
          <a:xfrm flipH="1">
            <a:off x="934434" y="8873255"/>
            <a:ext cx="1" cy="3590869"/>
          </a:xfrm>
          <a:prstGeom prst="line">
            <a:avLst/>
          </a:prstGeom>
          <a:ln w="25400">
            <a:solidFill>
              <a:srgbClr val="57AAA5"/>
            </a:solidFill>
            <a:miter lim="400000"/>
            <a:tailEnd type="triangle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184" name="線"/>
          <p:cNvSpPr/>
          <p:nvPr/>
        </p:nvSpPr>
        <p:spPr>
          <a:xfrm flipH="1">
            <a:off x="934434" y="3480071"/>
            <a:ext cx="1" cy="5076250"/>
          </a:xfrm>
          <a:prstGeom prst="line">
            <a:avLst/>
          </a:prstGeom>
          <a:ln w="25400">
            <a:solidFill>
              <a:srgbClr val="57AAA5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185" name="円形"/>
          <p:cNvSpPr/>
          <p:nvPr/>
        </p:nvSpPr>
        <p:spPr>
          <a:xfrm>
            <a:off x="616934" y="2901069"/>
            <a:ext cx="635001" cy="635001"/>
          </a:xfrm>
          <a:prstGeom prst="ellipse">
            <a:avLst/>
          </a:prstGeom>
          <a:solidFill>
            <a:srgbClr val="57AAA5"/>
          </a:solidFill>
          <a:ln w="3175"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186" name="1"/>
          <p:cNvSpPr txBox="1"/>
          <p:nvPr/>
        </p:nvSpPr>
        <p:spPr>
          <a:xfrm>
            <a:off x="795382" y="3015369"/>
            <a:ext cx="278105" cy="4064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600">
                <a:solidFill>
                  <a:srgbClr val="FFFFF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7" name="円形"/>
          <p:cNvSpPr/>
          <p:nvPr/>
        </p:nvSpPr>
        <p:spPr>
          <a:xfrm>
            <a:off x="616934" y="5496688"/>
            <a:ext cx="635001" cy="635001"/>
          </a:xfrm>
          <a:prstGeom prst="ellipse">
            <a:avLst/>
          </a:prstGeom>
          <a:solidFill>
            <a:srgbClr val="57AAA5"/>
          </a:solidFill>
          <a:ln w="3175"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188" name="2"/>
          <p:cNvSpPr txBox="1"/>
          <p:nvPr/>
        </p:nvSpPr>
        <p:spPr>
          <a:xfrm>
            <a:off x="795382" y="5610988"/>
            <a:ext cx="278105" cy="4064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2600">
                <a:solidFill>
                  <a:srgbClr val="FFFFF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89" name="円形"/>
          <p:cNvSpPr/>
          <p:nvPr/>
        </p:nvSpPr>
        <p:spPr>
          <a:xfrm>
            <a:off x="616934" y="9188273"/>
            <a:ext cx="635001" cy="635001"/>
          </a:xfrm>
          <a:prstGeom prst="ellipse">
            <a:avLst/>
          </a:prstGeom>
          <a:solidFill>
            <a:srgbClr val="57AAA5"/>
          </a:solidFill>
          <a:ln w="3175"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190" name="3"/>
          <p:cNvSpPr txBox="1"/>
          <p:nvPr/>
        </p:nvSpPr>
        <p:spPr>
          <a:xfrm>
            <a:off x="795382" y="9302573"/>
            <a:ext cx="278105" cy="4064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2600">
                <a:solidFill>
                  <a:srgbClr val="FFFFF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91" name="線"/>
          <p:cNvSpPr/>
          <p:nvPr/>
        </p:nvSpPr>
        <p:spPr>
          <a:xfrm>
            <a:off x="616934" y="8563822"/>
            <a:ext cx="635001" cy="1"/>
          </a:xfrm>
          <a:prstGeom prst="line">
            <a:avLst/>
          </a:prstGeom>
          <a:ln w="25400">
            <a:solidFill>
              <a:srgbClr val="57AAA5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192" name="線"/>
          <p:cNvSpPr/>
          <p:nvPr/>
        </p:nvSpPr>
        <p:spPr>
          <a:xfrm>
            <a:off x="616934" y="8848662"/>
            <a:ext cx="635001" cy="1"/>
          </a:xfrm>
          <a:prstGeom prst="line">
            <a:avLst/>
          </a:prstGeom>
          <a:ln w="25400">
            <a:solidFill>
              <a:srgbClr val="57AAA5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193" name="数回目以降、上記の①②は必要に応じて実施してください"/>
          <p:cNvSpPr txBox="1"/>
          <p:nvPr/>
        </p:nvSpPr>
        <p:spPr>
          <a:xfrm>
            <a:off x="1355147" y="8550664"/>
            <a:ext cx="6005069" cy="3048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pPr/>
            <a:r>
              <a:t>数回目以降、上記の①②は必要に応じて実施してください</a:t>
            </a:r>
          </a:p>
        </p:txBody>
      </p:sp>
      <p:sp>
        <p:nvSpPr>
          <p:cNvPr id="194" name="まずはwevoxを導入した背景や目的を…"/>
          <p:cNvSpPr txBox="1"/>
          <p:nvPr/>
        </p:nvSpPr>
        <p:spPr>
          <a:xfrm>
            <a:off x="1200433" y="3627937"/>
            <a:ext cx="4698620" cy="13335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まずはwevoxを導入した背景や目的を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説明しましょう。理由や企業としての想いを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共有することで、管理職の方々が意義を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感じより良く活用いただけます。</a:t>
            </a:r>
          </a:p>
        </p:txBody>
      </p:sp>
      <p:sp>
        <p:nvSpPr>
          <p:cNvPr id="195" name="本ワークショップのアジェンダや目的、…"/>
          <p:cNvSpPr txBox="1"/>
          <p:nvPr/>
        </p:nvSpPr>
        <p:spPr>
          <a:xfrm>
            <a:off x="1208892" y="6236655"/>
            <a:ext cx="4681703" cy="16764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本ワークショップのアジェンダや目的、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また簡単にwevoxの説明をしてください。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wevoxやエンゲージメントを理解した状態で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ワークショップに入ることでスムーズに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実施いただけます。</a:t>
            </a:r>
          </a:p>
        </p:txBody>
      </p:sp>
      <p:sp>
        <p:nvSpPr>
          <p:cNvPr id="196" name="実際に自チームの結果を確認し気付きを…"/>
          <p:cNvSpPr txBox="1"/>
          <p:nvPr/>
        </p:nvSpPr>
        <p:spPr>
          <a:xfrm>
            <a:off x="1243886" y="9897324"/>
            <a:ext cx="4404869" cy="23622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実際に自チームの結果を確認し気付きを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記載するワークショップを実施します。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ワークショップシートの1の4項目に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対してそれぞれ記載してもらいます。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各項目の説明資料も印刷しておきましょう</a:t>
            </a:r>
          </a:p>
        </p:txBody>
      </p:sp>
      <p:pic>
        <p:nvPicPr>
          <p:cNvPr id="197" name="ワークショップ用シート.pdf" descr="ワークショップ用シート.pdf"/>
          <p:cNvPicPr>
            <a:picLocks noChangeAspect="1"/>
          </p:cNvPicPr>
          <p:nvPr/>
        </p:nvPicPr>
        <p:blipFill>
          <a:blip r:embed="rId3">
            <a:extLst/>
          </a:blip>
          <a:srcRect l="0" t="0" r="0" b="39274"/>
          <a:stretch>
            <a:fillRect/>
          </a:stretch>
        </p:blipFill>
        <p:spPr>
          <a:xfrm>
            <a:off x="5905228" y="9757006"/>
            <a:ext cx="3062812" cy="2630434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</p:spPr>
      </p:pic>
      <p:sp>
        <p:nvSpPr>
          <p:cNvPr id="198" name="四角形"/>
          <p:cNvSpPr/>
          <p:nvPr/>
        </p:nvSpPr>
        <p:spPr>
          <a:xfrm>
            <a:off x="6110239" y="10352932"/>
            <a:ext cx="2652664" cy="2018688"/>
          </a:xfrm>
          <a:prstGeom prst="rect">
            <a:avLst/>
          </a:prstGeom>
          <a:ln w="38100">
            <a:solidFill>
              <a:schemeClr val="accent5"/>
            </a:solidFill>
            <a:prstDash val="sysDot"/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199" name="こちらを記入してください"/>
          <p:cNvSpPr txBox="1"/>
          <p:nvPr/>
        </p:nvSpPr>
        <p:spPr>
          <a:xfrm>
            <a:off x="6034236" y="12513227"/>
            <a:ext cx="2804669" cy="3048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pPr/>
            <a:r>
              <a:t>こちらを記入してください</a:t>
            </a:r>
          </a:p>
        </p:txBody>
      </p:sp>
      <p:pic>
        <p:nvPicPr>
          <p:cNvPr id="200" name="スクリーンショット 2018-07-01 17.56.53.png" descr="スクリーンショット 2018-07-01 17.56.5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29175" y="6167821"/>
            <a:ext cx="2805177" cy="2093038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</p:spPr>
      </p:pic>
      <p:sp>
        <p:nvSpPr>
          <p:cNvPr id="201" name="スライド番号"/>
          <p:cNvSpPr txBox="1"/>
          <p:nvPr>
            <p:ph type="sldNum" sz="quarter" idx="4294967295"/>
          </p:nvPr>
        </p:nvSpPr>
        <p:spPr>
          <a:xfrm>
            <a:off x="4761738" y="12326411"/>
            <a:ext cx="230125" cy="37363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2" name="ワークショップ資料をもとにワークショップを実施します。…"/>
          <p:cNvSpPr txBox="1"/>
          <p:nvPr/>
        </p:nvSpPr>
        <p:spPr>
          <a:xfrm>
            <a:off x="1727390" y="2138776"/>
            <a:ext cx="6298820" cy="6477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ワークショップ資料をもとにワークショップを実施します。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（）の中は資料に該当するページ数を記載しています。</a:t>
            </a:r>
          </a:p>
        </p:txBody>
      </p:sp>
      <p:sp>
        <p:nvSpPr>
          <p:cNvPr id="203" name="四角形"/>
          <p:cNvSpPr/>
          <p:nvPr/>
        </p:nvSpPr>
        <p:spPr>
          <a:xfrm>
            <a:off x="6026000" y="3187613"/>
            <a:ext cx="2811526" cy="2214149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204" name="目的"/>
          <p:cNvSpPr txBox="1"/>
          <p:nvPr/>
        </p:nvSpPr>
        <p:spPr>
          <a:xfrm>
            <a:off x="7234912" y="3722273"/>
            <a:ext cx="393701" cy="23241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1200" u="sng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目的</a:t>
            </a:r>
          </a:p>
        </p:txBody>
      </p:sp>
      <p:sp>
        <p:nvSpPr>
          <p:cNvPr id="205" name="線"/>
          <p:cNvSpPr/>
          <p:nvPr/>
        </p:nvSpPr>
        <p:spPr>
          <a:xfrm>
            <a:off x="6161959" y="3430733"/>
            <a:ext cx="2539608" cy="1"/>
          </a:xfrm>
          <a:prstGeom prst="line">
            <a:avLst/>
          </a:prstGeom>
          <a:ln w="635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400"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206" name="線"/>
          <p:cNvSpPr/>
          <p:nvPr/>
        </p:nvSpPr>
        <p:spPr>
          <a:xfrm>
            <a:off x="6161959" y="5179854"/>
            <a:ext cx="2539608" cy="1"/>
          </a:xfrm>
          <a:prstGeom prst="line">
            <a:avLst/>
          </a:prstGeom>
          <a:ln w="635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400"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207" name="wevoxを活用し、組織やチームの…"/>
          <p:cNvSpPr txBox="1"/>
          <p:nvPr/>
        </p:nvSpPr>
        <p:spPr>
          <a:xfrm>
            <a:off x="6357025" y="4243048"/>
            <a:ext cx="2149476" cy="5842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>
              <a:defRPr sz="10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wevoxを活用し、組織やチームの</a:t>
            </a:r>
          </a:p>
          <a:p>
            <a:pPr>
              <a:defRPr sz="10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エンゲージメントを高めることで、</a:t>
            </a:r>
          </a:p>
          <a:p>
            <a:pPr>
              <a:defRPr sz="10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活き活きと働く人を増やしたい</a:t>
            </a:r>
          </a:p>
        </p:txBody>
      </p:sp>
      <p:sp>
        <p:nvSpPr>
          <p:cNvPr id="208" name="ポイント"/>
          <p:cNvSpPr txBox="1"/>
          <p:nvPr/>
        </p:nvSpPr>
        <p:spPr>
          <a:xfrm>
            <a:off x="1301410" y="11572011"/>
            <a:ext cx="1003301" cy="31051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algn="l">
              <a:defRPr sz="1800" u="sng">
                <a:solidFill>
                  <a:srgbClr val="57AAA5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ポイント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線"/>
          <p:cNvSpPr/>
          <p:nvPr/>
        </p:nvSpPr>
        <p:spPr>
          <a:xfrm flipH="1">
            <a:off x="876527" y="2149723"/>
            <a:ext cx="1" cy="8372633"/>
          </a:xfrm>
          <a:prstGeom prst="line">
            <a:avLst/>
          </a:prstGeom>
          <a:ln w="25400">
            <a:solidFill>
              <a:srgbClr val="57AAA5"/>
            </a:solidFill>
            <a:miter lim="400000"/>
            <a:tailEnd type="triangle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211" name="線"/>
          <p:cNvSpPr/>
          <p:nvPr/>
        </p:nvSpPr>
        <p:spPr>
          <a:xfrm>
            <a:off x="439848" y="936215"/>
            <a:ext cx="8873904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400"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212" name="ワークショップシートの(1)を共有（P16）"/>
          <p:cNvSpPr txBox="1"/>
          <p:nvPr/>
        </p:nvSpPr>
        <p:spPr>
          <a:xfrm>
            <a:off x="1327294" y="1723120"/>
            <a:ext cx="4954525" cy="3302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0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ワークショップシートの(1)を共有（P16）</a:t>
            </a:r>
          </a:p>
        </p:txBody>
      </p:sp>
      <p:sp>
        <p:nvSpPr>
          <p:cNvPr id="213" name="ワークショップシートの(2)を共有（P18）"/>
          <p:cNvSpPr txBox="1"/>
          <p:nvPr/>
        </p:nvSpPr>
        <p:spPr>
          <a:xfrm>
            <a:off x="1249201" y="8010325"/>
            <a:ext cx="4954525" cy="3302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0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ワークショップシートの(2)を共有（P18）</a:t>
            </a:r>
          </a:p>
        </p:txBody>
      </p:sp>
      <p:sp>
        <p:nvSpPr>
          <p:cNvPr id="214" name="円形"/>
          <p:cNvSpPr/>
          <p:nvPr/>
        </p:nvSpPr>
        <p:spPr>
          <a:xfrm>
            <a:off x="559027" y="1570720"/>
            <a:ext cx="635001" cy="635001"/>
          </a:xfrm>
          <a:prstGeom prst="ellipse">
            <a:avLst/>
          </a:prstGeom>
          <a:solidFill>
            <a:srgbClr val="57AAA5"/>
          </a:solidFill>
          <a:ln w="3175"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215" name="4"/>
          <p:cNvSpPr txBox="1"/>
          <p:nvPr/>
        </p:nvSpPr>
        <p:spPr>
          <a:xfrm>
            <a:off x="737474" y="1685020"/>
            <a:ext cx="278106" cy="4064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600">
                <a:solidFill>
                  <a:srgbClr val="FFFFF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16" name="円形"/>
          <p:cNvSpPr/>
          <p:nvPr/>
        </p:nvSpPr>
        <p:spPr>
          <a:xfrm>
            <a:off x="559027" y="4657172"/>
            <a:ext cx="635001" cy="635001"/>
          </a:xfrm>
          <a:prstGeom prst="ellipse">
            <a:avLst/>
          </a:prstGeom>
          <a:solidFill>
            <a:srgbClr val="57AAA5"/>
          </a:solidFill>
          <a:ln w="3175"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217" name="5"/>
          <p:cNvSpPr txBox="1"/>
          <p:nvPr/>
        </p:nvSpPr>
        <p:spPr>
          <a:xfrm>
            <a:off x="737474" y="4771472"/>
            <a:ext cx="278106" cy="4064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2600">
                <a:solidFill>
                  <a:srgbClr val="FFFFF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18" name="円形"/>
          <p:cNvSpPr/>
          <p:nvPr/>
        </p:nvSpPr>
        <p:spPr>
          <a:xfrm>
            <a:off x="559027" y="7857925"/>
            <a:ext cx="635001" cy="635001"/>
          </a:xfrm>
          <a:prstGeom prst="ellipse">
            <a:avLst/>
          </a:prstGeom>
          <a:solidFill>
            <a:srgbClr val="57AAA5"/>
          </a:solidFill>
          <a:ln w="3175"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219" name="6"/>
          <p:cNvSpPr txBox="1"/>
          <p:nvPr/>
        </p:nvSpPr>
        <p:spPr>
          <a:xfrm>
            <a:off x="737474" y="7972225"/>
            <a:ext cx="278106" cy="4064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2600">
                <a:solidFill>
                  <a:srgbClr val="FFFFF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20" name="先程埋めた1の部分に関して、グループ内で共有…"/>
          <p:cNvSpPr txBox="1"/>
          <p:nvPr/>
        </p:nvSpPr>
        <p:spPr>
          <a:xfrm>
            <a:off x="1150270" y="2286164"/>
            <a:ext cx="5601590" cy="99631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先程埋めた1の部分に関して、グループ内で共有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します。このとき</a:t>
            </a:r>
            <a:r>
              <a:rPr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rPr>
              <a:t>「自チームの結果」を他のメンバー</a:t>
            </a:r>
            <a:endParaRPr>
              <a:latin typeface="游ゴシック体 ボールド"/>
              <a:ea typeface="游ゴシック体 ボールド"/>
              <a:cs typeface="游ゴシック体 ボールド"/>
              <a:sym typeface="游ゴシック体 ボールド"/>
            </a:endParaRP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rPr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rPr>
              <a:t>に見せながら</a:t>
            </a:r>
            <a:r>
              <a:rPr u="sng"/>
              <a:t>1人5分程度</a:t>
            </a:r>
            <a:r>
              <a:t>共有しましょう。</a:t>
            </a:r>
          </a:p>
        </p:txBody>
      </p:sp>
      <p:sp>
        <p:nvSpPr>
          <p:cNvPr id="221" name="最後に先程記入したネクストアクションを…"/>
          <p:cNvSpPr txBox="1"/>
          <p:nvPr/>
        </p:nvSpPr>
        <p:spPr>
          <a:xfrm>
            <a:off x="1236403" y="8787217"/>
            <a:ext cx="4649471" cy="13335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最後に先程記入したネクストアクションを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④と同様に共有しましょう。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また参考になるネクストアクションは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自身のシートに記入いただいて構いません。</a:t>
            </a:r>
          </a:p>
        </p:txBody>
      </p:sp>
      <p:pic>
        <p:nvPicPr>
          <p:cNvPr id="222" name="ワークショップ用シート.pdf" descr="ワークショップ用シート.pdf"/>
          <p:cNvPicPr>
            <a:picLocks noChangeAspect="1"/>
          </p:cNvPicPr>
          <p:nvPr/>
        </p:nvPicPr>
        <p:blipFill>
          <a:blip r:embed="rId2">
            <a:extLst/>
          </a:blip>
          <a:srcRect l="0" t="58035" r="0" b="0"/>
          <a:stretch>
            <a:fillRect/>
          </a:stretch>
        </p:blipFill>
        <p:spPr>
          <a:xfrm>
            <a:off x="6090648" y="5140223"/>
            <a:ext cx="3165026" cy="1878407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</p:spPr>
      </p:pic>
      <p:sp>
        <p:nvSpPr>
          <p:cNvPr id="223" name="四角形"/>
          <p:cNvSpPr/>
          <p:nvPr/>
        </p:nvSpPr>
        <p:spPr>
          <a:xfrm>
            <a:off x="6232950" y="5390385"/>
            <a:ext cx="2891558" cy="1421253"/>
          </a:xfrm>
          <a:prstGeom prst="rect">
            <a:avLst/>
          </a:prstGeom>
          <a:ln w="38100">
            <a:solidFill>
              <a:schemeClr val="accent5"/>
            </a:solidFill>
            <a:prstDash val="sysDot"/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224" name="こちらを記入してください"/>
          <p:cNvSpPr txBox="1"/>
          <p:nvPr/>
        </p:nvSpPr>
        <p:spPr>
          <a:xfrm>
            <a:off x="6135736" y="7145608"/>
            <a:ext cx="2804669" cy="3048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pPr/>
            <a:r>
              <a:t>こちらを記入してください</a:t>
            </a:r>
          </a:p>
        </p:txBody>
      </p:sp>
      <p:sp>
        <p:nvSpPr>
          <p:cNvPr id="225" name="ワークショップシートの(2)を実施（P17）"/>
          <p:cNvSpPr txBox="1"/>
          <p:nvPr/>
        </p:nvSpPr>
        <p:spPr>
          <a:xfrm>
            <a:off x="1327294" y="4809572"/>
            <a:ext cx="4954525" cy="3302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20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ワークショップシートの(2)を実施（P17）</a:t>
            </a:r>
          </a:p>
        </p:txBody>
      </p:sp>
      <p:sp>
        <p:nvSpPr>
          <p:cNvPr id="226" name="先程の結果を参考にしながら、…"/>
          <p:cNvSpPr txBox="1"/>
          <p:nvPr/>
        </p:nvSpPr>
        <p:spPr>
          <a:xfrm>
            <a:off x="1253238" y="5421490"/>
            <a:ext cx="4250564" cy="16764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先程の結果を参考にしながら、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ワークショップシート2に記入します。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些細なことで構いませんので、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イメージが持てるネクストアクションを</a:t>
            </a:r>
          </a:p>
          <a:p>
            <a:pPr algn="l">
              <a:defRPr sz="18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複数記入してください。</a:t>
            </a:r>
          </a:p>
        </p:txBody>
      </p:sp>
      <p:sp>
        <p:nvSpPr>
          <p:cNvPr id="227" name="角丸四角形"/>
          <p:cNvSpPr/>
          <p:nvPr/>
        </p:nvSpPr>
        <p:spPr>
          <a:xfrm>
            <a:off x="702071" y="10682258"/>
            <a:ext cx="8580408" cy="1022011"/>
          </a:xfrm>
          <a:prstGeom prst="roundRect">
            <a:avLst>
              <a:gd name="adj" fmla="val 18640"/>
            </a:avLst>
          </a:prstGeom>
          <a:solidFill>
            <a:srgbClr val="57AAA5"/>
          </a:solidFill>
          <a:ln w="3175">
            <a:miter lim="400000"/>
          </a:ln>
        </p:spPr>
        <p:txBody>
          <a:bodyPr lIns="38100" tIns="38100" rIns="38100" bIns="38100" anchor="ctr"/>
          <a:lstStyle/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228" name="お疲れさまでした。これでワークショップは終了です。"/>
          <p:cNvSpPr txBox="1"/>
          <p:nvPr/>
        </p:nvSpPr>
        <p:spPr>
          <a:xfrm>
            <a:off x="817546" y="10990063"/>
            <a:ext cx="8349458" cy="4064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l">
              <a:defRPr sz="2600">
                <a:solidFill>
                  <a:srgbClr val="FFFFF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お疲れさまでした。これでワークショップは終了です。</a:t>
            </a:r>
          </a:p>
        </p:txBody>
      </p:sp>
      <p:sp>
        <p:nvSpPr>
          <p:cNvPr id="229" name="※ワークショップシートは必要に応じて回収してください。"/>
          <p:cNvSpPr txBox="1"/>
          <p:nvPr/>
        </p:nvSpPr>
        <p:spPr>
          <a:xfrm>
            <a:off x="1878870" y="11861437"/>
            <a:ext cx="6219953" cy="3048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algn="l">
              <a:defRPr sz="1800">
                <a:solidFill>
                  <a:srgbClr val="5E5E5E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pPr/>
            <a:r>
              <a:t>※ワークショップシートは必要に応じて回収してください。</a:t>
            </a:r>
          </a:p>
        </p:txBody>
      </p:sp>
      <p:sp>
        <p:nvSpPr>
          <p:cNvPr id="230" name="スライド番号"/>
          <p:cNvSpPr txBox="1"/>
          <p:nvPr>
            <p:ph type="sldNum" sz="quarter" idx="4294967295"/>
          </p:nvPr>
        </p:nvSpPr>
        <p:spPr>
          <a:xfrm>
            <a:off x="4761738" y="12326411"/>
            <a:ext cx="230125" cy="37363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1" name="スクリーンショット 2018-07-01 22.44.35.png" descr="スクリーンショット 2018-07-01 22.44.35.png"/>
          <p:cNvPicPr>
            <a:picLocks noChangeAspect="1"/>
          </p:cNvPicPr>
          <p:nvPr/>
        </p:nvPicPr>
        <p:blipFill>
          <a:blip r:embed="rId3">
            <a:extLst/>
          </a:blip>
          <a:srcRect l="0" t="0" r="1149" b="0"/>
          <a:stretch>
            <a:fillRect/>
          </a:stretch>
        </p:blipFill>
        <p:spPr>
          <a:xfrm>
            <a:off x="6593399" y="1532376"/>
            <a:ext cx="2207119" cy="2077729"/>
          </a:xfrm>
          <a:prstGeom prst="rect">
            <a:avLst/>
          </a:prstGeom>
          <a:ln w="3175">
            <a:miter lim="400000"/>
          </a:ln>
        </p:spPr>
      </p:pic>
      <p:sp>
        <p:nvSpPr>
          <p:cNvPr id="232" name="ポイント"/>
          <p:cNvSpPr txBox="1"/>
          <p:nvPr/>
        </p:nvSpPr>
        <p:spPr>
          <a:xfrm>
            <a:off x="1191878" y="3508688"/>
            <a:ext cx="1003301" cy="31051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algn="l">
              <a:defRPr sz="1800" u="sng">
                <a:solidFill>
                  <a:srgbClr val="57AAA5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pPr/>
            <a:r>
              <a:t>ポイント</a:t>
            </a:r>
          </a:p>
        </p:txBody>
      </p:sp>
      <p:sp>
        <p:nvSpPr>
          <p:cNvPr id="233" name="PCやデバイスの画面を相手の方に向けながら話をすると、…"/>
          <p:cNvSpPr txBox="1"/>
          <p:nvPr/>
        </p:nvSpPr>
        <p:spPr>
          <a:xfrm>
            <a:off x="1209135" y="3937555"/>
            <a:ext cx="5483861" cy="5842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16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PCやデバイスの画面を相手の方に向けながら話をすると、</a:t>
            </a:r>
          </a:p>
          <a:p>
            <a:pPr algn="l">
              <a:defRPr sz="16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スムーズに実施いただけます。</a:t>
            </a:r>
          </a:p>
        </p:txBody>
      </p:sp>
      <p:pic>
        <p:nvPicPr>
          <p:cNvPr id="234" name="ワークショップ用シート.pdf" descr="ワークショップ用シート.pdf"/>
          <p:cNvPicPr>
            <a:picLocks noChangeAspect="1"/>
          </p:cNvPicPr>
          <p:nvPr/>
        </p:nvPicPr>
        <p:blipFill>
          <a:blip r:embed="rId2">
            <a:extLst/>
          </a:blip>
          <a:srcRect l="0" t="53727" r="0" b="0"/>
          <a:stretch>
            <a:fillRect/>
          </a:stretch>
        </p:blipFill>
        <p:spPr>
          <a:xfrm>
            <a:off x="6147323" y="8184590"/>
            <a:ext cx="3165026" cy="2071261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</p:spPr>
      </p:pic>
      <p:sp>
        <p:nvSpPr>
          <p:cNvPr id="235" name="1on1実施時にキャリアの不安や相談に乗る。…"/>
          <p:cNvSpPr txBox="1"/>
          <p:nvPr/>
        </p:nvSpPr>
        <p:spPr>
          <a:xfrm>
            <a:off x="6451822" y="9016532"/>
            <a:ext cx="2556082" cy="2476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l">
              <a:defRPr sz="5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1on1実施時にキャリアの不安や相談に乗る。</a:t>
            </a:r>
          </a:p>
          <a:p>
            <a:pPr algn="l">
              <a:defRPr sz="500"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毎朝の朝礼で業務の進捗を確認し、必要であればサポートするように声がけする。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線"/>
          <p:cNvSpPr/>
          <p:nvPr/>
        </p:nvSpPr>
        <p:spPr>
          <a:xfrm>
            <a:off x="439848" y="936215"/>
            <a:ext cx="8873904" cy="1"/>
          </a:xfrm>
          <a:prstGeom prst="line">
            <a:avLst/>
          </a:prstGeom>
          <a:ln w="25400">
            <a:solidFill>
              <a:srgbClr val="26BFB9"/>
            </a:solidFill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2400">
                <a:latin typeface="+mn-lt"/>
                <a:ea typeface="+mn-ea"/>
                <a:cs typeface="+mn-cs"/>
                <a:sym typeface="ヒラギノ角ゴ ProN W3"/>
              </a:defRPr>
            </a:pPr>
          </a:p>
        </p:txBody>
      </p:sp>
      <p:sp>
        <p:nvSpPr>
          <p:cNvPr id="238" name="ワークショップ用シート"/>
          <p:cNvSpPr txBox="1"/>
          <p:nvPr/>
        </p:nvSpPr>
        <p:spPr>
          <a:xfrm>
            <a:off x="2609341" y="6261100"/>
            <a:ext cx="4534917" cy="4826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pPr/>
            <a:r>
              <a:t>ワークショップ用シート</a:t>
            </a:r>
          </a:p>
        </p:txBody>
      </p:sp>
      <p:sp>
        <p:nvSpPr>
          <p:cNvPr id="239" name="スライド番号"/>
          <p:cNvSpPr txBox="1"/>
          <p:nvPr>
            <p:ph type="sldNum" sz="quarter" idx="4294967295"/>
          </p:nvPr>
        </p:nvSpPr>
        <p:spPr>
          <a:xfrm>
            <a:off x="4761738" y="12326411"/>
            <a:ext cx="230125" cy="37363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ワークショップ用シート_最高.pdf" descr="ワークショップ用シート_最高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897" y="41709"/>
            <a:ext cx="9593806" cy="13568286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マネージャー勉強会資料_項目説明資料_最高.pdf" descr="マネージャー勉強会資料_項目説明資料_最高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773" y="-255047"/>
            <a:ext cx="9556054" cy="13514894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ctr" defTabSz="7789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ctr" defTabSz="7789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ctr" defTabSz="7789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 upright="0">
        <a:spAutoFit/>
      </a:bodyPr>
      <a:lstStyle>
        <a:defPPr marL="0" marR="0" indent="0" algn="ctr" defTabSz="7789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